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94" r:id="rId3"/>
    <p:sldId id="295" r:id="rId4"/>
    <p:sldId id="299" r:id="rId5"/>
    <p:sldId id="302" r:id="rId6"/>
    <p:sldId id="286" r:id="rId7"/>
    <p:sldId id="264" r:id="rId8"/>
    <p:sldId id="265" r:id="rId9"/>
    <p:sldId id="274" r:id="rId10"/>
    <p:sldId id="268" r:id="rId11"/>
    <p:sldId id="292" r:id="rId12"/>
    <p:sldId id="276" r:id="rId13"/>
    <p:sldId id="269" r:id="rId14"/>
    <p:sldId id="273" r:id="rId15"/>
    <p:sldId id="298" r:id="rId16"/>
    <p:sldId id="300" r:id="rId17"/>
    <p:sldId id="282" r:id="rId18"/>
    <p:sldId id="285" r:id="rId19"/>
    <p:sldId id="281" r:id="rId20"/>
    <p:sldId id="263" r:id="rId21"/>
    <p:sldId id="296" r:id="rId22"/>
    <p:sldId id="301" r:id="rId23"/>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89" d="100"/>
          <a:sy n="89" d="100"/>
        </p:scale>
        <p:origin x="466"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0FE982-6AD9-4209-B330-F91ACAC72FE6}" type="datetimeFigureOut">
              <a:rPr lang="uk-UA" smtClean="0"/>
              <a:t>16.12.2022</a:t>
            </a:fld>
            <a:endParaRPr lang="uk-UA"/>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D97C01-7116-4B64-8350-AF956642400F}" type="slidenum">
              <a:rPr lang="uk-UA" smtClean="0"/>
              <a:t>‹#›</a:t>
            </a:fld>
            <a:endParaRPr lang="uk-UA"/>
          </a:p>
        </p:txBody>
      </p:sp>
    </p:spTree>
    <p:extLst>
      <p:ext uri="{BB962C8B-B14F-4D97-AF65-F5344CB8AC3E}">
        <p14:creationId xmlns:p14="http://schemas.microsoft.com/office/powerpoint/2010/main" val="3435413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55D97C01-7116-4B64-8350-AF956642400F}" type="slidenum">
              <a:rPr lang="uk-UA" smtClean="0"/>
              <a:t>7</a:t>
            </a:fld>
            <a:endParaRPr lang="uk-UA"/>
          </a:p>
        </p:txBody>
      </p:sp>
    </p:spTree>
    <p:extLst>
      <p:ext uri="{BB962C8B-B14F-4D97-AF65-F5344CB8AC3E}">
        <p14:creationId xmlns:p14="http://schemas.microsoft.com/office/powerpoint/2010/main" val="5154201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uk-UA"/>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uk-UA"/>
          </a:p>
        </p:txBody>
      </p:sp>
      <p:sp>
        <p:nvSpPr>
          <p:cNvPr id="4" name="Дата 3"/>
          <p:cNvSpPr>
            <a:spLocks noGrp="1"/>
          </p:cNvSpPr>
          <p:nvPr>
            <p:ph type="dt" sz="half" idx="10"/>
          </p:nvPr>
        </p:nvSpPr>
        <p:spPr/>
        <p:txBody>
          <a:bodyPr/>
          <a:lstStyle/>
          <a:p>
            <a:fld id="{34655C78-5140-47FB-B600-9C454B803523}" type="datetimeFigureOut">
              <a:rPr lang="uk-UA" smtClean="0"/>
              <a:t>16.12.2022</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FA9D6FD7-39CB-461D-B531-23AD442A84B7}" type="slidenum">
              <a:rPr lang="uk-UA" smtClean="0"/>
              <a:t>‹#›</a:t>
            </a:fld>
            <a:endParaRPr lang="uk-UA"/>
          </a:p>
        </p:txBody>
      </p:sp>
    </p:spTree>
    <p:extLst>
      <p:ext uri="{BB962C8B-B14F-4D97-AF65-F5344CB8AC3E}">
        <p14:creationId xmlns:p14="http://schemas.microsoft.com/office/powerpoint/2010/main" val="26487380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34655C78-5140-47FB-B600-9C454B803523}" type="datetimeFigureOut">
              <a:rPr lang="uk-UA" smtClean="0"/>
              <a:t>16.12.2022</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FA9D6FD7-39CB-461D-B531-23AD442A84B7}" type="slidenum">
              <a:rPr lang="uk-UA" smtClean="0"/>
              <a:t>‹#›</a:t>
            </a:fld>
            <a:endParaRPr lang="uk-UA"/>
          </a:p>
        </p:txBody>
      </p:sp>
    </p:spTree>
    <p:extLst>
      <p:ext uri="{BB962C8B-B14F-4D97-AF65-F5344CB8AC3E}">
        <p14:creationId xmlns:p14="http://schemas.microsoft.com/office/powerpoint/2010/main" val="22541116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uk-UA"/>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34655C78-5140-47FB-B600-9C454B803523}" type="datetimeFigureOut">
              <a:rPr lang="uk-UA" smtClean="0"/>
              <a:t>16.12.2022</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FA9D6FD7-39CB-461D-B531-23AD442A84B7}" type="slidenum">
              <a:rPr lang="uk-UA" smtClean="0"/>
              <a:t>‹#›</a:t>
            </a:fld>
            <a:endParaRPr lang="uk-UA"/>
          </a:p>
        </p:txBody>
      </p:sp>
    </p:spTree>
    <p:extLst>
      <p:ext uri="{BB962C8B-B14F-4D97-AF65-F5344CB8AC3E}">
        <p14:creationId xmlns:p14="http://schemas.microsoft.com/office/powerpoint/2010/main" val="3320480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34655C78-5140-47FB-B600-9C454B803523}" type="datetimeFigureOut">
              <a:rPr lang="uk-UA" smtClean="0"/>
              <a:t>16.12.2022</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FA9D6FD7-39CB-461D-B531-23AD442A84B7}" type="slidenum">
              <a:rPr lang="uk-UA" smtClean="0"/>
              <a:t>‹#›</a:t>
            </a:fld>
            <a:endParaRPr lang="uk-UA"/>
          </a:p>
        </p:txBody>
      </p:sp>
    </p:spTree>
    <p:extLst>
      <p:ext uri="{BB962C8B-B14F-4D97-AF65-F5344CB8AC3E}">
        <p14:creationId xmlns:p14="http://schemas.microsoft.com/office/powerpoint/2010/main" val="1209488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uk-UA"/>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34655C78-5140-47FB-B600-9C454B803523}" type="datetimeFigureOut">
              <a:rPr lang="uk-UA" smtClean="0"/>
              <a:t>16.12.2022</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FA9D6FD7-39CB-461D-B531-23AD442A84B7}" type="slidenum">
              <a:rPr lang="uk-UA" smtClean="0"/>
              <a:t>‹#›</a:t>
            </a:fld>
            <a:endParaRPr lang="uk-UA"/>
          </a:p>
        </p:txBody>
      </p:sp>
    </p:spTree>
    <p:extLst>
      <p:ext uri="{BB962C8B-B14F-4D97-AF65-F5344CB8AC3E}">
        <p14:creationId xmlns:p14="http://schemas.microsoft.com/office/powerpoint/2010/main" val="4076917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Дата 4"/>
          <p:cNvSpPr>
            <a:spLocks noGrp="1"/>
          </p:cNvSpPr>
          <p:nvPr>
            <p:ph type="dt" sz="half" idx="10"/>
          </p:nvPr>
        </p:nvSpPr>
        <p:spPr/>
        <p:txBody>
          <a:bodyPr/>
          <a:lstStyle/>
          <a:p>
            <a:fld id="{34655C78-5140-47FB-B600-9C454B803523}" type="datetimeFigureOut">
              <a:rPr lang="uk-UA" smtClean="0"/>
              <a:t>16.12.2022</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FA9D6FD7-39CB-461D-B531-23AD442A84B7}" type="slidenum">
              <a:rPr lang="uk-UA" smtClean="0"/>
              <a:t>‹#›</a:t>
            </a:fld>
            <a:endParaRPr lang="uk-UA"/>
          </a:p>
        </p:txBody>
      </p:sp>
    </p:spTree>
    <p:extLst>
      <p:ext uri="{BB962C8B-B14F-4D97-AF65-F5344CB8AC3E}">
        <p14:creationId xmlns:p14="http://schemas.microsoft.com/office/powerpoint/2010/main" val="3384617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uk-UA"/>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7" name="Дата 6"/>
          <p:cNvSpPr>
            <a:spLocks noGrp="1"/>
          </p:cNvSpPr>
          <p:nvPr>
            <p:ph type="dt" sz="half" idx="10"/>
          </p:nvPr>
        </p:nvSpPr>
        <p:spPr/>
        <p:txBody>
          <a:bodyPr/>
          <a:lstStyle/>
          <a:p>
            <a:fld id="{34655C78-5140-47FB-B600-9C454B803523}" type="datetimeFigureOut">
              <a:rPr lang="uk-UA" smtClean="0"/>
              <a:t>16.12.2022</a:t>
            </a:fld>
            <a:endParaRPr lang="uk-UA"/>
          </a:p>
        </p:txBody>
      </p:sp>
      <p:sp>
        <p:nvSpPr>
          <p:cNvPr id="8" name="Нижний колонтитул 7"/>
          <p:cNvSpPr>
            <a:spLocks noGrp="1"/>
          </p:cNvSpPr>
          <p:nvPr>
            <p:ph type="ftr" sz="quarter" idx="11"/>
          </p:nvPr>
        </p:nvSpPr>
        <p:spPr/>
        <p:txBody>
          <a:bodyPr/>
          <a:lstStyle/>
          <a:p>
            <a:endParaRPr lang="uk-UA"/>
          </a:p>
        </p:txBody>
      </p:sp>
      <p:sp>
        <p:nvSpPr>
          <p:cNvPr id="9" name="Номер слайда 8"/>
          <p:cNvSpPr>
            <a:spLocks noGrp="1"/>
          </p:cNvSpPr>
          <p:nvPr>
            <p:ph type="sldNum" sz="quarter" idx="12"/>
          </p:nvPr>
        </p:nvSpPr>
        <p:spPr/>
        <p:txBody>
          <a:bodyPr/>
          <a:lstStyle/>
          <a:p>
            <a:fld id="{FA9D6FD7-39CB-461D-B531-23AD442A84B7}" type="slidenum">
              <a:rPr lang="uk-UA" smtClean="0"/>
              <a:t>‹#›</a:t>
            </a:fld>
            <a:endParaRPr lang="uk-UA"/>
          </a:p>
        </p:txBody>
      </p:sp>
    </p:spTree>
    <p:extLst>
      <p:ext uri="{BB962C8B-B14F-4D97-AF65-F5344CB8AC3E}">
        <p14:creationId xmlns:p14="http://schemas.microsoft.com/office/powerpoint/2010/main" val="9171487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Дата 2"/>
          <p:cNvSpPr>
            <a:spLocks noGrp="1"/>
          </p:cNvSpPr>
          <p:nvPr>
            <p:ph type="dt" sz="half" idx="10"/>
          </p:nvPr>
        </p:nvSpPr>
        <p:spPr/>
        <p:txBody>
          <a:bodyPr/>
          <a:lstStyle/>
          <a:p>
            <a:fld id="{34655C78-5140-47FB-B600-9C454B803523}" type="datetimeFigureOut">
              <a:rPr lang="uk-UA" smtClean="0"/>
              <a:t>16.12.2022</a:t>
            </a:fld>
            <a:endParaRPr lang="uk-UA"/>
          </a:p>
        </p:txBody>
      </p:sp>
      <p:sp>
        <p:nvSpPr>
          <p:cNvPr id="4" name="Нижний колонтитул 3"/>
          <p:cNvSpPr>
            <a:spLocks noGrp="1"/>
          </p:cNvSpPr>
          <p:nvPr>
            <p:ph type="ftr" sz="quarter" idx="11"/>
          </p:nvPr>
        </p:nvSpPr>
        <p:spPr/>
        <p:txBody>
          <a:bodyPr/>
          <a:lstStyle/>
          <a:p>
            <a:endParaRPr lang="uk-UA"/>
          </a:p>
        </p:txBody>
      </p:sp>
      <p:sp>
        <p:nvSpPr>
          <p:cNvPr id="5" name="Номер слайда 4"/>
          <p:cNvSpPr>
            <a:spLocks noGrp="1"/>
          </p:cNvSpPr>
          <p:nvPr>
            <p:ph type="sldNum" sz="quarter" idx="12"/>
          </p:nvPr>
        </p:nvSpPr>
        <p:spPr/>
        <p:txBody>
          <a:bodyPr/>
          <a:lstStyle/>
          <a:p>
            <a:fld id="{FA9D6FD7-39CB-461D-B531-23AD442A84B7}" type="slidenum">
              <a:rPr lang="uk-UA" smtClean="0"/>
              <a:t>‹#›</a:t>
            </a:fld>
            <a:endParaRPr lang="uk-UA"/>
          </a:p>
        </p:txBody>
      </p:sp>
    </p:spTree>
    <p:extLst>
      <p:ext uri="{BB962C8B-B14F-4D97-AF65-F5344CB8AC3E}">
        <p14:creationId xmlns:p14="http://schemas.microsoft.com/office/powerpoint/2010/main" val="14692654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4655C78-5140-47FB-B600-9C454B803523}" type="datetimeFigureOut">
              <a:rPr lang="uk-UA" smtClean="0"/>
              <a:t>16.12.2022</a:t>
            </a:fld>
            <a:endParaRPr lang="uk-UA"/>
          </a:p>
        </p:txBody>
      </p:sp>
      <p:sp>
        <p:nvSpPr>
          <p:cNvPr id="3" name="Нижний колонтитул 2"/>
          <p:cNvSpPr>
            <a:spLocks noGrp="1"/>
          </p:cNvSpPr>
          <p:nvPr>
            <p:ph type="ftr" sz="quarter" idx="11"/>
          </p:nvPr>
        </p:nvSpPr>
        <p:spPr/>
        <p:txBody>
          <a:bodyPr/>
          <a:lstStyle/>
          <a:p>
            <a:endParaRPr lang="uk-UA"/>
          </a:p>
        </p:txBody>
      </p:sp>
      <p:sp>
        <p:nvSpPr>
          <p:cNvPr id="4" name="Номер слайда 3"/>
          <p:cNvSpPr>
            <a:spLocks noGrp="1"/>
          </p:cNvSpPr>
          <p:nvPr>
            <p:ph type="sldNum" sz="quarter" idx="12"/>
          </p:nvPr>
        </p:nvSpPr>
        <p:spPr/>
        <p:txBody>
          <a:bodyPr/>
          <a:lstStyle/>
          <a:p>
            <a:fld id="{FA9D6FD7-39CB-461D-B531-23AD442A84B7}" type="slidenum">
              <a:rPr lang="uk-UA" smtClean="0"/>
              <a:t>‹#›</a:t>
            </a:fld>
            <a:endParaRPr lang="uk-UA"/>
          </a:p>
        </p:txBody>
      </p:sp>
    </p:spTree>
    <p:extLst>
      <p:ext uri="{BB962C8B-B14F-4D97-AF65-F5344CB8AC3E}">
        <p14:creationId xmlns:p14="http://schemas.microsoft.com/office/powerpoint/2010/main" val="8930932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uk-UA"/>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34655C78-5140-47FB-B600-9C454B803523}" type="datetimeFigureOut">
              <a:rPr lang="uk-UA" smtClean="0"/>
              <a:t>16.12.2022</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FA9D6FD7-39CB-461D-B531-23AD442A84B7}" type="slidenum">
              <a:rPr lang="uk-UA" smtClean="0"/>
              <a:t>‹#›</a:t>
            </a:fld>
            <a:endParaRPr lang="uk-UA"/>
          </a:p>
        </p:txBody>
      </p:sp>
    </p:spTree>
    <p:extLst>
      <p:ext uri="{BB962C8B-B14F-4D97-AF65-F5344CB8AC3E}">
        <p14:creationId xmlns:p14="http://schemas.microsoft.com/office/powerpoint/2010/main" val="15716866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uk-UA"/>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34655C78-5140-47FB-B600-9C454B803523}" type="datetimeFigureOut">
              <a:rPr lang="uk-UA" smtClean="0"/>
              <a:t>16.12.2022</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FA9D6FD7-39CB-461D-B531-23AD442A84B7}" type="slidenum">
              <a:rPr lang="uk-UA" smtClean="0"/>
              <a:t>‹#›</a:t>
            </a:fld>
            <a:endParaRPr lang="uk-UA"/>
          </a:p>
        </p:txBody>
      </p:sp>
    </p:spTree>
    <p:extLst>
      <p:ext uri="{BB962C8B-B14F-4D97-AF65-F5344CB8AC3E}">
        <p14:creationId xmlns:p14="http://schemas.microsoft.com/office/powerpoint/2010/main" val="3853948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uk-UA"/>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655C78-5140-47FB-B600-9C454B803523}" type="datetimeFigureOut">
              <a:rPr lang="uk-UA" smtClean="0"/>
              <a:t>16.12.2022</a:t>
            </a:fld>
            <a:endParaRPr lang="uk-UA"/>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9D6FD7-39CB-461D-B531-23AD442A84B7}" type="slidenum">
              <a:rPr lang="uk-UA" smtClean="0"/>
              <a:t>‹#›</a:t>
            </a:fld>
            <a:endParaRPr lang="uk-UA"/>
          </a:p>
        </p:txBody>
      </p:sp>
    </p:spTree>
    <p:extLst>
      <p:ext uri="{BB962C8B-B14F-4D97-AF65-F5344CB8AC3E}">
        <p14:creationId xmlns:p14="http://schemas.microsoft.com/office/powerpoint/2010/main" val="37164306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ukrstat.gov.ua/" TargetMode="External"/><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hyperlink" Target="https://uk.wikipedia.org/wiki/%D0%9A%D1%83%D0%BA%D1%83%D1%80%D1%83%D0%B4%D0%B7%D0%B0" TargetMode="External"/><Relationship Id="rId7" Type="http://schemas.openxmlformats.org/officeDocument/2006/relationships/image" Target="../media/image22.png"/><Relationship Id="rId2" Type="http://schemas.openxmlformats.org/officeDocument/2006/relationships/hyperlink" Target="https://uk.wikipedia.org/wiki/%D0%93%D0%B5%D0%BD%D0%B5%D1%82%D0%B8%D1%87%D0%BD%D0%BE_%D0%BC%D0%BE%D0%B4%D0%B8%D1%84%D1%96%D0%BA%D0%BE%D0%B2%D0%B0%D0%BD%D0%B8%D0%B9_%D0%BE%D1%80%D0%B3%D0%B0%D0%BD%D1%96%D0%B7%D0%BC" TargetMode="External"/><Relationship Id="rId1" Type="http://schemas.openxmlformats.org/officeDocument/2006/relationships/slideLayout" Target="../slideLayouts/slideLayout2.xml"/><Relationship Id="rId6" Type="http://schemas.openxmlformats.org/officeDocument/2006/relationships/hyperlink" Target="https://uk.wikipedia.org/wiki/%D0%A6%D1%83%D0%BA%D1%80%D0%BE%D0%B2%D1%96_%D0%B1%D1%83%D1%80%D1%8F%D0%BA%D0%B8" TargetMode="External"/><Relationship Id="rId5" Type="http://schemas.openxmlformats.org/officeDocument/2006/relationships/hyperlink" Target="https://uk.wikipedia.org/wiki/%D0%A1%D0%BE%D1%8F" TargetMode="External"/><Relationship Id="rId4" Type="http://schemas.openxmlformats.org/officeDocument/2006/relationships/hyperlink" Target="https://uk.wikipedia.org/wiki/%D0%91%D0%B0%D0%B2%D0%BE%D0%B2%D0%BD%D0%B0"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hyperlink" Target="https://enveurope.springeropen.com/"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environment.ec.europa.eu/strategy/soil-strategy_en" TargetMode="External"/><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ec.europa.eu/info/strategy/priorities-2019-2024/european-green-deal_en"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hyperlink" Target="https://ecopolitic.com.ua/ua/news/vipalena-j-zabrudnena-zemlya-yak-zagarbnicka-vijna-rosii-vbivaie-ukrainski-grunti/" TargetMode="External"/><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78467" y="2251494"/>
            <a:ext cx="9830432" cy="1932316"/>
          </a:xfrm>
        </p:spPr>
        <p:txBody>
          <a:bodyPr>
            <a:normAutofit/>
          </a:bodyPr>
          <a:lstStyle/>
          <a:p>
            <a:r>
              <a:rPr lang="uk-UA" b="1" dirty="0" smtClean="0"/>
              <a:t>Мікробіологічне різноманіття як основа здоров'я ґрунту</a:t>
            </a:r>
            <a:endParaRPr lang="uk-UA" b="1" dirty="0"/>
          </a:p>
        </p:txBody>
      </p:sp>
      <p:sp>
        <p:nvSpPr>
          <p:cNvPr id="5" name="TextBox 4"/>
          <p:cNvSpPr txBox="1"/>
          <p:nvPr/>
        </p:nvSpPr>
        <p:spPr>
          <a:xfrm>
            <a:off x="8595749" y="5331990"/>
            <a:ext cx="3071834" cy="1200329"/>
          </a:xfrm>
          <a:prstGeom prst="rect">
            <a:avLst/>
          </a:prstGeom>
          <a:noFill/>
        </p:spPr>
        <p:txBody>
          <a:bodyPr wrap="square" rtlCol="0">
            <a:spAutoFit/>
          </a:bodyPr>
          <a:lstStyle/>
          <a:p>
            <a:r>
              <a:rPr lang="uk-UA" dirty="0" smtClean="0"/>
              <a:t>Наталія ГРИНЧИШИН</a:t>
            </a:r>
          </a:p>
          <a:p>
            <a:r>
              <a:rPr lang="uk-UA" dirty="0" smtClean="0"/>
              <a:t>доцент кафедри екологічної безпеки ЛДУ БЖД, </a:t>
            </a:r>
            <a:endParaRPr lang="en-US" dirty="0" smtClean="0"/>
          </a:p>
          <a:p>
            <a:r>
              <a:rPr lang="uk-UA" dirty="0" err="1" smtClean="0"/>
              <a:t>к.с.-г.н</a:t>
            </a:r>
            <a:r>
              <a:rPr lang="uk-UA" dirty="0" smtClean="0"/>
              <a:t>., доц.</a:t>
            </a:r>
            <a:endParaRPr lang="ru-RU" dirty="0"/>
          </a:p>
        </p:txBody>
      </p:sp>
    </p:spTree>
    <p:extLst>
      <p:ext uri="{BB962C8B-B14F-4D97-AF65-F5344CB8AC3E}">
        <p14:creationId xmlns:p14="http://schemas.microsoft.com/office/powerpoint/2010/main" val="5098098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1764792" y="469025"/>
            <a:ext cx="8366760" cy="5717896"/>
          </a:xfrm>
          <a:prstGeom prst="rect">
            <a:avLst/>
          </a:prstGeom>
        </p:spPr>
      </p:pic>
    </p:spTree>
    <p:extLst>
      <p:ext uri="{BB962C8B-B14F-4D97-AF65-F5344CB8AC3E}">
        <p14:creationId xmlns:p14="http://schemas.microsoft.com/office/powerpoint/2010/main" val="10560900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1127575" y="867728"/>
            <a:ext cx="6964001" cy="5157829"/>
          </a:xfrm>
          <a:prstGeom prst="rect">
            <a:avLst/>
          </a:prstGeom>
        </p:spPr>
      </p:pic>
      <p:sp>
        <p:nvSpPr>
          <p:cNvPr id="5" name="Прямоугольник 4"/>
          <p:cNvSpPr/>
          <p:nvPr/>
        </p:nvSpPr>
        <p:spPr>
          <a:xfrm>
            <a:off x="865516" y="217243"/>
            <a:ext cx="9658709" cy="369332"/>
          </a:xfrm>
          <a:prstGeom prst="rect">
            <a:avLst/>
          </a:prstGeom>
        </p:spPr>
        <p:txBody>
          <a:bodyPr wrap="square">
            <a:spAutoFit/>
          </a:bodyPr>
          <a:lstStyle/>
          <a:p>
            <a:r>
              <a:rPr lang="ru-RU" dirty="0" err="1">
                <a:solidFill>
                  <a:srgbClr val="000000"/>
                </a:solidFill>
                <a:latin typeface="arial" panose="020B0604020202020204" pitchFamily="34" charset="0"/>
              </a:rPr>
              <a:t>Відомості</a:t>
            </a:r>
            <a:r>
              <a:rPr lang="ru-RU" dirty="0">
                <a:solidFill>
                  <a:srgbClr val="000000"/>
                </a:solidFill>
                <a:latin typeface="arial" panose="020B0604020202020204" pitchFamily="34" charset="0"/>
              </a:rPr>
              <a:t> </a:t>
            </a:r>
            <a:r>
              <a:rPr lang="ru-RU" dirty="0" err="1">
                <a:solidFill>
                  <a:srgbClr val="000000"/>
                </a:solidFill>
                <a:latin typeface="arial" panose="020B0604020202020204" pitchFamily="34" charset="0"/>
              </a:rPr>
              <a:t>щодо</a:t>
            </a:r>
            <a:r>
              <a:rPr lang="ru-RU" dirty="0">
                <a:solidFill>
                  <a:srgbClr val="000000"/>
                </a:solidFill>
                <a:latin typeface="arial" panose="020B0604020202020204" pitchFamily="34" charset="0"/>
              </a:rPr>
              <a:t> </a:t>
            </a:r>
            <a:r>
              <a:rPr lang="ru-RU" dirty="0" err="1">
                <a:solidFill>
                  <a:srgbClr val="000000"/>
                </a:solidFill>
                <a:latin typeface="arial" panose="020B0604020202020204" pitchFamily="34" charset="0"/>
              </a:rPr>
              <a:t>смертності</a:t>
            </a:r>
            <a:r>
              <a:rPr lang="ru-RU" dirty="0">
                <a:solidFill>
                  <a:srgbClr val="000000"/>
                </a:solidFill>
                <a:latin typeface="arial" panose="020B0604020202020204" pitchFamily="34" charset="0"/>
              </a:rPr>
              <a:t> в </a:t>
            </a:r>
            <a:r>
              <a:rPr lang="ru-RU" dirty="0" err="1">
                <a:solidFill>
                  <a:srgbClr val="000000"/>
                </a:solidFill>
                <a:latin typeface="arial" panose="020B0604020202020204" pitchFamily="34" charset="0"/>
              </a:rPr>
              <a:t>Україні</a:t>
            </a:r>
            <a:r>
              <a:rPr lang="ru-RU" dirty="0">
                <a:solidFill>
                  <a:srgbClr val="000000"/>
                </a:solidFill>
                <a:latin typeface="arial" panose="020B0604020202020204" pitchFamily="34" charset="0"/>
              </a:rPr>
              <a:t> за </a:t>
            </a:r>
            <a:r>
              <a:rPr lang="ru-RU" dirty="0" err="1">
                <a:solidFill>
                  <a:srgbClr val="000000"/>
                </a:solidFill>
                <a:latin typeface="arial" panose="020B0604020202020204" pitchFamily="34" charset="0"/>
              </a:rPr>
              <a:t>останні</a:t>
            </a:r>
            <a:r>
              <a:rPr lang="ru-RU" dirty="0">
                <a:solidFill>
                  <a:srgbClr val="000000"/>
                </a:solidFill>
                <a:latin typeface="arial" panose="020B0604020202020204" pitchFamily="34" charset="0"/>
              </a:rPr>
              <a:t> 5 </a:t>
            </a:r>
            <a:r>
              <a:rPr lang="ru-RU" dirty="0" err="1">
                <a:solidFill>
                  <a:srgbClr val="000000"/>
                </a:solidFill>
                <a:latin typeface="arial" panose="020B0604020202020204" pitchFamily="34" charset="0"/>
              </a:rPr>
              <a:t>років</a:t>
            </a:r>
            <a:r>
              <a:rPr lang="ru-RU" dirty="0">
                <a:solidFill>
                  <a:srgbClr val="000000"/>
                </a:solidFill>
                <a:latin typeface="arial" panose="020B0604020202020204" pitchFamily="34" charset="0"/>
              </a:rPr>
              <a:t> у </a:t>
            </a:r>
            <a:r>
              <a:rPr lang="ru-RU" dirty="0" err="1">
                <a:solidFill>
                  <a:srgbClr val="000000"/>
                </a:solidFill>
                <a:latin typeface="arial" panose="020B0604020202020204" pitchFamily="34" charset="0"/>
              </a:rPr>
              <a:t>графічному</a:t>
            </a:r>
            <a:r>
              <a:rPr lang="ru-RU" dirty="0">
                <a:solidFill>
                  <a:srgbClr val="000000"/>
                </a:solidFill>
                <a:latin typeface="arial" panose="020B0604020202020204" pitchFamily="34" charset="0"/>
              </a:rPr>
              <a:t> </a:t>
            </a:r>
            <a:r>
              <a:rPr lang="ru-RU" dirty="0" err="1">
                <a:solidFill>
                  <a:srgbClr val="000000"/>
                </a:solidFill>
                <a:latin typeface="arial" panose="020B0604020202020204" pitchFamily="34" charset="0"/>
              </a:rPr>
              <a:t>вигляді</a:t>
            </a:r>
            <a:r>
              <a:rPr lang="ru-RU" dirty="0">
                <a:solidFill>
                  <a:srgbClr val="000000"/>
                </a:solidFill>
                <a:latin typeface="arial" panose="020B0604020202020204" pitchFamily="34" charset="0"/>
              </a:rPr>
              <a:t>:</a:t>
            </a:r>
            <a:endParaRPr lang="uk-UA" dirty="0"/>
          </a:p>
        </p:txBody>
      </p:sp>
      <p:sp>
        <p:nvSpPr>
          <p:cNvPr id="6" name="Прямоугольник 5"/>
          <p:cNvSpPr/>
          <p:nvPr/>
        </p:nvSpPr>
        <p:spPr>
          <a:xfrm>
            <a:off x="1478725" y="6306711"/>
            <a:ext cx="3955185" cy="369332"/>
          </a:xfrm>
          <a:prstGeom prst="rect">
            <a:avLst/>
          </a:prstGeom>
        </p:spPr>
        <p:txBody>
          <a:bodyPr wrap="none">
            <a:spAutoFit/>
          </a:bodyPr>
          <a:lstStyle/>
          <a:p>
            <a:r>
              <a:rPr lang="uk-UA" dirty="0">
                <a:solidFill>
                  <a:srgbClr val="000000"/>
                </a:solidFill>
                <a:latin typeface="arial" panose="020B0604020202020204" pitchFamily="34" charset="0"/>
              </a:rPr>
              <a:t>Джерело: </a:t>
            </a:r>
            <a:r>
              <a:rPr lang="en-US" u="sng" dirty="0">
                <a:solidFill>
                  <a:srgbClr val="CC0000"/>
                </a:solidFill>
                <a:latin typeface="arial" panose="020B0604020202020204" pitchFamily="34" charset="0"/>
                <a:hlinkClick r:id="rId3"/>
              </a:rPr>
              <a:t>http://www.ukrstat.gov.ua</a:t>
            </a:r>
            <a:endParaRPr lang="en-US" b="0" i="0" dirty="0">
              <a:solidFill>
                <a:srgbClr val="000000"/>
              </a:solidFill>
              <a:effectLst/>
              <a:latin typeface="arial" panose="020B0604020202020204" pitchFamily="34" charset="0"/>
            </a:endParaRPr>
          </a:p>
        </p:txBody>
      </p:sp>
      <p:pic>
        <p:nvPicPr>
          <p:cNvPr id="7" name="Рисунок 6"/>
          <p:cNvPicPr>
            <a:picLocks noChangeAspect="1"/>
          </p:cNvPicPr>
          <p:nvPr/>
        </p:nvPicPr>
        <p:blipFill>
          <a:blip r:embed="rId4"/>
          <a:stretch>
            <a:fillRect/>
          </a:stretch>
        </p:blipFill>
        <p:spPr>
          <a:xfrm>
            <a:off x="8341024" y="3380924"/>
            <a:ext cx="2514600" cy="1409700"/>
          </a:xfrm>
          <a:prstGeom prst="rect">
            <a:avLst/>
          </a:prstGeom>
        </p:spPr>
      </p:pic>
    </p:spTree>
    <p:extLst>
      <p:ext uri="{BB962C8B-B14F-4D97-AF65-F5344CB8AC3E}">
        <p14:creationId xmlns:p14="http://schemas.microsoft.com/office/powerpoint/2010/main" val="38335553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116157" y="1073087"/>
            <a:ext cx="3559350" cy="4909756"/>
          </a:xfrm>
          <a:prstGeom prst="rect">
            <a:avLst/>
          </a:prstGeom>
        </p:spPr>
      </p:pic>
      <p:pic>
        <p:nvPicPr>
          <p:cNvPr id="5" name="Рисунок 4"/>
          <p:cNvPicPr>
            <a:picLocks noChangeAspect="1"/>
          </p:cNvPicPr>
          <p:nvPr/>
        </p:nvPicPr>
        <p:blipFill>
          <a:blip r:embed="rId3"/>
          <a:stretch>
            <a:fillRect/>
          </a:stretch>
        </p:blipFill>
        <p:spPr>
          <a:xfrm>
            <a:off x="4166616" y="1022794"/>
            <a:ext cx="3395033" cy="4830699"/>
          </a:xfrm>
          <a:prstGeom prst="rect">
            <a:avLst/>
          </a:prstGeom>
        </p:spPr>
      </p:pic>
      <p:pic>
        <p:nvPicPr>
          <p:cNvPr id="8" name="Рисунок 7"/>
          <p:cNvPicPr>
            <a:picLocks noChangeAspect="1"/>
          </p:cNvPicPr>
          <p:nvPr/>
        </p:nvPicPr>
        <p:blipFill>
          <a:blip r:embed="rId4"/>
          <a:stretch>
            <a:fillRect/>
          </a:stretch>
        </p:blipFill>
        <p:spPr>
          <a:xfrm>
            <a:off x="3008376" y="621601"/>
            <a:ext cx="3352800" cy="542925"/>
          </a:xfrm>
          <a:prstGeom prst="rect">
            <a:avLst/>
          </a:prstGeom>
        </p:spPr>
      </p:pic>
      <p:pic>
        <p:nvPicPr>
          <p:cNvPr id="9" name="Рисунок 8"/>
          <p:cNvPicPr>
            <a:picLocks noChangeAspect="1"/>
          </p:cNvPicPr>
          <p:nvPr/>
        </p:nvPicPr>
        <p:blipFill>
          <a:blip r:embed="rId5"/>
          <a:stretch>
            <a:fillRect/>
          </a:stretch>
        </p:blipFill>
        <p:spPr>
          <a:xfrm>
            <a:off x="7739534" y="9144"/>
            <a:ext cx="4174435" cy="6858000"/>
          </a:xfrm>
          <a:prstGeom prst="rect">
            <a:avLst/>
          </a:prstGeom>
        </p:spPr>
      </p:pic>
      <p:graphicFrame>
        <p:nvGraphicFramePr>
          <p:cNvPr id="10" name="Таблица 9"/>
          <p:cNvGraphicFramePr>
            <a:graphicFrameLocks noGrp="1"/>
          </p:cNvGraphicFramePr>
          <p:nvPr>
            <p:extLst>
              <p:ext uri="{D42A27DB-BD31-4B8C-83A1-F6EECF244321}">
                <p14:modId xmlns:p14="http://schemas.microsoft.com/office/powerpoint/2010/main" val="3150194869"/>
              </p:ext>
            </p:extLst>
          </p:nvPr>
        </p:nvGraphicFramePr>
        <p:xfrm>
          <a:off x="576072" y="5982842"/>
          <a:ext cx="6985577" cy="945132"/>
        </p:xfrm>
        <a:graphic>
          <a:graphicData uri="http://schemas.openxmlformats.org/drawingml/2006/table">
            <a:tbl>
              <a:tblPr/>
              <a:tblGrid>
                <a:gridCol w="6985577"/>
              </a:tblGrid>
              <a:tr h="343026">
                <a:tc>
                  <a:txBody>
                    <a:bodyPr/>
                    <a:lstStyle/>
                    <a:p>
                      <a:pPr algn="ctr"/>
                      <a:r>
                        <a:rPr lang="ru-RU" sz="1700" b="1" dirty="0" err="1" smtClean="0">
                          <a:effectLst/>
                        </a:rPr>
                        <a:t>Джерело</a:t>
                      </a:r>
                      <a:r>
                        <a:rPr lang="ru-RU" sz="1700" b="1" dirty="0" smtClean="0">
                          <a:effectLst/>
                        </a:rPr>
                        <a:t>: БЮЛЕТЕНЬ </a:t>
                      </a:r>
                      <a:r>
                        <a:rPr lang="ru-RU" sz="1700" b="1" dirty="0">
                          <a:effectLst/>
                        </a:rPr>
                        <a:t>НАЦІОНАЛЬНОГО КАНЦЕР-РЕЄСТРУ УКРАЇНИ № 23</a:t>
                      </a:r>
                    </a:p>
                  </a:txBody>
                  <a:tcPr marL="83946" marR="83946" marT="41973" marB="41973" anchor="ctr">
                    <a:lnL>
                      <a:noFill/>
                    </a:lnL>
                    <a:lnR>
                      <a:noFill/>
                    </a:lnR>
                    <a:lnT>
                      <a:noFill/>
                    </a:lnT>
                    <a:lnB>
                      <a:noFill/>
                    </a:lnB>
                    <a:solidFill>
                      <a:srgbClr val="CCCCCC"/>
                    </a:solidFill>
                  </a:tcPr>
                </a:tc>
              </a:tr>
              <a:tr h="602105">
                <a:tc>
                  <a:txBody>
                    <a:bodyPr/>
                    <a:lstStyle/>
                    <a:p>
                      <a:pPr algn="ctr"/>
                      <a:r>
                        <a:rPr lang="uk-UA" sz="1700" b="1" dirty="0"/>
                        <a:t>Київ - 2022</a:t>
                      </a:r>
                      <a:r>
                        <a:rPr lang="uk-UA" sz="1700" dirty="0"/>
                        <a:t/>
                      </a:r>
                      <a:br>
                        <a:rPr lang="uk-UA" sz="1700" dirty="0"/>
                      </a:br>
                      <a:endParaRPr lang="uk-UA" sz="1700" dirty="0"/>
                    </a:p>
                  </a:txBody>
                  <a:tcPr marL="83946" marR="83946" marT="41973" marB="41973" anchor="ctr">
                    <a:lnL>
                      <a:noFill/>
                    </a:lnL>
                    <a:lnR>
                      <a:noFill/>
                    </a:lnR>
                    <a:lnT>
                      <a:noFill/>
                    </a:lnT>
                    <a:lnB>
                      <a:noFill/>
                    </a:lnB>
                    <a:solidFill>
                      <a:srgbClr val="CCCCCC"/>
                    </a:solidFill>
                  </a:tcPr>
                </a:tc>
              </a:tr>
            </a:tbl>
          </a:graphicData>
        </a:graphic>
      </p:graphicFrame>
    </p:spTree>
    <p:extLst>
      <p:ext uri="{BB962C8B-B14F-4D97-AF65-F5344CB8AC3E}">
        <p14:creationId xmlns:p14="http://schemas.microsoft.com/office/powerpoint/2010/main" val="22823997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746248" y="2145715"/>
            <a:ext cx="6096000" cy="646331"/>
          </a:xfrm>
          <a:prstGeom prst="rect">
            <a:avLst/>
          </a:prstGeom>
        </p:spPr>
        <p:txBody>
          <a:bodyPr>
            <a:spAutoFit/>
          </a:bodyPr>
          <a:lstStyle/>
          <a:p>
            <a:r>
              <a:rPr lang="ru-RU" b="0" i="0" dirty="0" err="1" smtClean="0">
                <a:solidFill>
                  <a:srgbClr val="202122"/>
                </a:solidFill>
                <a:effectLst/>
                <a:latin typeface="Arial" panose="020B0604020202020204" pitchFamily="34" charset="0"/>
              </a:rPr>
              <a:t>Сьогодні</a:t>
            </a:r>
            <a:r>
              <a:rPr lang="ru-RU" b="0" i="0" dirty="0" smtClean="0">
                <a:solidFill>
                  <a:srgbClr val="202122"/>
                </a:solidFill>
                <a:effectLst/>
                <a:latin typeface="Arial" panose="020B0604020202020204" pitchFamily="34" charset="0"/>
              </a:rPr>
              <a:t> 85% </a:t>
            </a:r>
            <a:r>
              <a:rPr lang="ru-RU" b="0" i="0" dirty="0" err="1" smtClean="0">
                <a:solidFill>
                  <a:srgbClr val="202122"/>
                </a:solidFill>
                <a:effectLst/>
                <a:latin typeface="Arial" panose="020B0604020202020204" pitchFamily="34" charset="0"/>
              </a:rPr>
              <a:t>вирощуваних</a:t>
            </a:r>
            <a:r>
              <a:rPr lang="ru-RU" b="0" i="0" dirty="0" smtClean="0">
                <a:solidFill>
                  <a:srgbClr val="202122"/>
                </a:solidFill>
                <a:effectLst/>
                <a:latin typeface="Arial" panose="020B0604020202020204" pitchFamily="34" charset="0"/>
              </a:rPr>
              <a:t> в </a:t>
            </a:r>
            <a:r>
              <a:rPr lang="ru-RU" b="0" i="0" dirty="0" err="1" smtClean="0">
                <a:solidFill>
                  <a:srgbClr val="202122"/>
                </a:solidFill>
                <a:effectLst/>
                <a:latin typeface="Arial" panose="020B0604020202020204" pitchFamily="34" charset="0"/>
              </a:rPr>
              <a:t>усьому</a:t>
            </a:r>
            <a:r>
              <a:rPr lang="ru-RU" b="0" i="0" dirty="0" smtClean="0">
                <a:solidFill>
                  <a:srgbClr val="202122"/>
                </a:solidFill>
                <a:effectLst/>
                <a:latin typeface="Arial" panose="020B0604020202020204" pitchFamily="34" charset="0"/>
              </a:rPr>
              <a:t> </a:t>
            </a:r>
            <a:r>
              <a:rPr lang="ru-RU" b="0" i="0" dirty="0" err="1" smtClean="0">
                <a:solidFill>
                  <a:srgbClr val="202122"/>
                </a:solidFill>
                <a:effectLst/>
                <a:latin typeface="Arial" panose="020B0604020202020204" pitchFamily="34" charset="0"/>
              </a:rPr>
              <a:t>світі</a:t>
            </a:r>
            <a:r>
              <a:rPr lang="ru-RU" b="0" i="0" dirty="0" smtClean="0">
                <a:solidFill>
                  <a:srgbClr val="202122"/>
                </a:solidFill>
                <a:effectLst/>
                <a:latin typeface="Arial" panose="020B0604020202020204" pitchFamily="34" charset="0"/>
              </a:rPr>
              <a:t> </a:t>
            </a:r>
            <a:r>
              <a:rPr lang="ru-RU" b="0" i="0" u="none" strike="noStrike" dirty="0" smtClean="0">
                <a:solidFill>
                  <a:srgbClr val="0645AD"/>
                </a:solidFill>
                <a:effectLst/>
                <a:latin typeface="Arial" panose="020B0604020202020204" pitchFamily="34" charset="0"/>
                <a:hlinkClick r:id="rId2" tooltip="Генетично модифікований організм"/>
              </a:rPr>
              <a:t>ГМ</a:t>
            </a:r>
            <a:r>
              <a:rPr lang="ru-RU" b="0" i="0" dirty="0" smtClean="0">
                <a:solidFill>
                  <a:srgbClr val="202122"/>
                </a:solidFill>
                <a:effectLst/>
                <a:latin typeface="Arial" panose="020B0604020202020204" pitchFamily="34" charset="0"/>
              </a:rPr>
              <a:t>-культур є </a:t>
            </a:r>
            <a:r>
              <a:rPr lang="ru-RU" b="0" i="0" dirty="0" err="1" smtClean="0">
                <a:solidFill>
                  <a:srgbClr val="202122"/>
                </a:solidFill>
                <a:effectLst/>
                <a:latin typeface="Arial" panose="020B0604020202020204" pitchFamily="34" charset="0"/>
              </a:rPr>
              <a:t>стійкими</a:t>
            </a:r>
            <a:r>
              <a:rPr lang="ru-RU" b="0" i="0" dirty="0" smtClean="0">
                <a:solidFill>
                  <a:srgbClr val="202122"/>
                </a:solidFill>
                <a:effectLst/>
                <a:latin typeface="Arial" panose="020B0604020202020204" pitchFamily="34" charset="0"/>
              </a:rPr>
              <a:t> до </a:t>
            </a:r>
            <a:r>
              <a:rPr lang="ru-RU" b="0" i="0" dirty="0" err="1" smtClean="0">
                <a:solidFill>
                  <a:srgbClr val="202122"/>
                </a:solidFill>
                <a:effectLst/>
                <a:latin typeface="Arial" panose="020B0604020202020204" pitchFamily="34" charset="0"/>
              </a:rPr>
              <a:t>гербіцидів</a:t>
            </a:r>
            <a:endParaRPr lang="uk-UA" dirty="0"/>
          </a:p>
        </p:txBody>
      </p:sp>
      <p:sp>
        <p:nvSpPr>
          <p:cNvPr id="5" name="Прямоугольник 4"/>
          <p:cNvSpPr/>
          <p:nvPr/>
        </p:nvSpPr>
        <p:spPr>
          <a:xfrm>
            <a:off x="2779776" y="3048292"/>
            <a:ext cx="6096000" cy="1200329"/>
          </a:xfrm>
          <a:prstGeom prst="rect">
            <a:avLst/>
          </a:prstGeom>
        </p:spPr>
        <p:txBody>
          <a:bodyPr>
            <a:spAutoFit/>
          </a:bodyPr>
          <a:lstStyle/>
          <a:p>
            <a:r>
              <a:rPr lang="uk-UA" b="0" i="0" dirty="0" smtClean="0">
                <a:solidFill>
                  <a:srgbClr val="202122"/>
                </a:solidFill>
                <a:effectLst/>
                <a:latin typeface="Arial" panose="020B0604020202020204" pitchFamily="34" charset="0"/>
              </a:rPr>
              <a:t>ГМ-культур, стійких до гербіцидів та, зокрема, до </a:t>
            </a:r>
            <a:r>
              <a:rPr lang="uk-UA" b="0" i="0" dirty="0" err="1" smtClean="0">
                <a:solidFill>
                  <a:srgbClr val="202122"/>
                </a:solidFill>
                <a:effectLst/>
                <a:latin typeface="Arial" panose="020B0604020202020204" pitchFamily="34" charset="0"/>
              </a:rPr>
              <a:t>гліфосату</a:t>
            </a:r>
            <a:r>
              <a:rPr lang="uk-UA" b="0" i="0" dirty="0" smtClean="0">
                <a:solidFill>
                  <a:srgbClr val="202122"/>
                </a:solidFill>
                <a:effectLst/>
                <a:latin typeface="Arial" panose="020B0604020202020204" pitchFamily="34" charset="0"/>
              </a:rPr>
              <a:t>, які дозволені для комерційного виробництва. Це — </a:t>
            </a:r>
            <a:r>
              <a:rPr lang="uk-UA" b="0" i="0" u="none" strike="noStrike" dirty="0" smtClean="0">
                <a:solidFill>
                  <a:srgbClr val="0645AD"/>
                </a:solidFill>
                <a:effectLst/>
                <a:latin typeface="Arial" panose="020B0604020202020204" pitchFamily="34" charset="0"/>
                <a:hlinkClick r:id="rId3" tooltip="Кукурудза"/>
              </a:rPr>
              <a:t>кукурудза</a:t>
            </a:r>
            <a:r>
              <a:rPr lang="uk-UA" b="0" i="0" dirty="0" smtClean="0">
                <a:solidFill>
                  <a:srgbClr val="202122"/>
                </a:solidFill>
                <a:effectLst/>
                <a:latin typeface="Arial" panose="020B0604020202020204" pitchFamily="34" charset="0"/>
              </a:rPr>
              <a:t>, </a:t>
            </a:r>
            <a:r>
              <a:rPr lang="uk-UA" b="0" i="0" u="none" strike="noStrike" dirty="0" smtClean="0">
                <a:solidFill>
                  <a:srgbClr val="0645AD"/>
                </a:solidFill>
                <a:effectLst/>
                <a:latin typeface="Arial" panose="020B0604020202020204" pitchFamily="34" charset="0"/>
                <a:hlinkClick r:id="rId4" tooltip="Бавовна"/>
              </a:rPr>
              <a:t>бавовна</a:t>
            </a:r>
            <a:r>
              <a:rPr lang="uk-UA" b="0" i="0" dirty="0" smtClean="0">
                <a:solidFill>
                  <a:srgbClr val="202122"/>
                </a:solidFill>
                <a:effectLst/>
                <a:latin typeface="Arial" panose="020B0604020202020204" pitchFamily="34" charset="0"/>
              </a:rPr>
              <a:t>, </a:t>
            </a:r>
            <a:r>
              <a:rPr lang="uk-UA" b="0" i="0" u="none" strike="noStrike" dirty="0" smtClean="0">
                <a:solidFill>
                  <a:srgbClr val="0645AD"/>
                </a:solidFill>
                <a:effectLst/>
                <a:latin typeface="Arial" panose="020B0604020202020204" pitchFamily="34" charset="0"/>
                <a:hlinkClick r:id="rId5" tooltip="Соя"/>
              </a:rPr>
              <a:t>соя</a:t>
            </a:r>
            <a:r>
              <a:rPr lang="uk-UA" b="0" i="0" dirty="0" smtClean="0">
                <a:solidFill>
                  <a:srgbClr val="202122"/>
                </a:solidFill>
                <a:effectLst/>
                <a:latin typeface="Arial" panose="020B0604020202020204" pitchFamily="34" charset="0"/>
              </a:rPr>
              <a:t> та </a:t>
            </a:r>
            <a:r>
              <a:rPr lang="uk-UA" b="0" i="0" u="none" strike="noStrike" dirty="0" smtClean="0">
                <a:solidFill>
                  <a:srgbClr val="0645AD"/>
                </a:solidFill>
                <a:effectLst/>
                <a:latin typeface="Arial" panose="020B0604020202020204" pitchFamily="34" charset="0"/>
                <a:hlinkClick r:id="rId6" tooltip="Цукрові буряки"/>
              </a:rPr>
              <a:t>цукрові буряки</a:t>
            </a:r>
            <a:r>
              <a:rPr lang="uk-UA" b="0" i="0" dirty="0" smtClean="0">
                <a:solidFill>
                  <a:srgbClr val="202122"/>
                </a:solidFill>
                <a:effectLst/>
                <a:latin typeface="Arial" panose="020B0604020202020204" pitchFamily="34" charset="0"/>
              </a:rPr>
              <a:t>.</a:t>
            </a:r>
            <a:endParaRPr lang="uk-UA" dirty="0"/>
          </a:p>
        </p:txBody>
      </p:sp>
      <p:pic>
        <p:nvPicPr>
          <p:cNvPr id="2" name="Рисунок 1"/>
          <p:cNvPicPr>
            <a:picLocks noChangeAspect="1"/>
          </p:cNvPicPr>
          <p:nvPr/>
        </p:nvPicPr>
        <p:blipFill>
          <a:blip r:embed="rId7"/>
          <a:stretch>
            <a:fillRect/>
          </a:stretch>
        </p:blipFill>
        <p:spPr>
          <a:xfrm>
            <a:off x="1046035" y="1515934"/>
            <a:ext cx="9496425" cy="5172075"/>
          </a:xfrm>
          <a:prstGeom prst="rect">
            <a:avLst/>
          </a:prstGeom>
        </p:spPr>
      </p:pic>
      <p:sp>
        <p:nvSpPr>
          <p:cNvPr id="3" name="Прямоугольник 2"/>
          <p:cNvSpPr/>
          <p:nvPr/>
        </p:nvSpPr>
        <p:spPr>
          <a:xfrm>
            <a:off x="1038044" y="326698"/>
            <a:ext cx="10236681" cy="646331"/>
          </a:xfrm>
          <a:prstGeom prst="rect">
            <a:avLst/>
          </a:prstGeom>
        </p:spPr>
        <p:txBody>
          <a:bodyPr wrap="square">
            <a:spAutoFit/>
          </a:bodyPr>
          <a:lstStyle/>
          <a:p>
            <a:r>
              <a:rPr lang="ru-RU" dirty="0" smtClean="0">
                <a:solidFill>
                  <a:srgbClr val="666666"/>
                </a:solidFill>
                <a:latin typeface="Open Sans"/>
              </a:rPr>
              <a:t>За </a:t>
            </a:r>
            <a:r>
              <a:rPr lang="ru-RU" dirty="0" err="1">
                <a:solidFill>
                  <a:srgbClr val="666666"/>
                </a:solidFill>
                <a:latin typeface="Open Sans"/>
              </a:rPr>
              <a:t>об’ємами</a:t>
            </a:r>
            <a:r>
              <a:rPr lang="ru-RU" dirty="0">
                <a:solidFill>
                  <a:srgbClr val="666666"/>
                </a:solidFill>
                <a:latin typeface="Open Sans"/>
              </a:rPr>
              <a:t> </a:t>
            </a:r>
            <a:r>
              <a:rPr lang="ru-RU" dirty="0" err="1">
                <a:solidFill>
                  <a:srgbClr val="666666"/>
                </a:solidFill>
                <a:latin typeface="Open Sans"/>
              </a:rPr>
              <a:t>найбільше</a:t>
            </a:r>
            <a:r>
              <a:rPr lang="ru-RU" dirty="0">
                <a:solidFill>
                  <a:srgbClr val="666666"/>
                </a:solidFill>
                <a:latin typeface="Open Sans"/>
              </a:rPr>
              <a:t> в </a:t>
            </a:r>
            <a:r>
              <a:rPr lang="ru-RU" dirty="0" err="1">
                <a:solidFill>
                  <a:srgbClr val="666666"/>
                </a:solidFill>
                <a:latin typeface="Open Sans"/>
              </a:rPr>
              <a:t>світі</a:t>
            </a:r>
            <a:r>
              <a:rPr lang="ru-RU" dirty="0">
                <a:solidFill>
                  <a:srgbClr val="666666"/>
                </a:solidFill>
                <a:latin typeface="Open Sans"/>
              </a:rPr>
              <a:t> </a:t>
            </a:r>
            <a:r>
              <a:rPr lang="ru-RU" dirty="0" err="1">
                <a:solidFill>
                  <a:srgbClr val="666666"/>
                </a:solidFill>
                <a:latin typeface="Open Sans"/>
              </a:rPr>
              <a:t>вирощують</a:t>
            </a:r>
            <a:r>
              <a:rPr lang="ru-RU" dirty="0">
                <a:solidFill>
                  <a:srgbClr val="666666"/>
                </a:solidFill>
                <a:latin typeface="Open Sans"/>
              </a:rPr>
              <a:t> ГМ-сою, на другому </a:t>
            </a:r>
            <a:r>
              <a:rPr lang="ru-RU" dirty="0" err="1">
                <a:solidFill>
                  <a:srgbClr val="666666"/>
                </a:solidFill>
                <a:latin typeface="Open Sans"/>
              </a:rPr>
              <a:t>місці</a:t>
            </a:r>
            <a:r>
              <a:rPr lang="ru-RU" dirty="0">
                <a:solidFill>
                  <a:srgbClr val="666666"/>
                </a:solidFill>
                <a:latin typeface="Open Sans"/>
              </a:rPr>
              <a:t> </a:t>
            </a:r>
            <a:r>
              <a:rPr lang="ru-RU" dirty="0" smtClean="0">
                <a:solidFill>
                  <a:srgbClr val="666666"/>
                </a:solidFill>
                <a:latin typeface="Open Sans"/>
              </a:rPr>
              <a:t>- </a:t>
            </a:r>
            <a:r>
              <a:rPr lang="ru-RU" dirty="0" err="1" smtClean="0">
                <a:solidFill>
                  <a:srgbClr val="666666"/>
                </a:solidFill>
                <a:latin typeface="Open Sans"/>
              </a:rPr>
              <a:t>кукурудза</a:t>
            </a:r>
            <a:r>
              <a:rPr lang="ru-RU" dirty="0">
                <a:solidFill>
                  <a:srgbClr val="666666"/>
                </a:solidFill>
                <a:latin typeface="Open Sans"/>
              </a:rPr>
              <a:t>, на </a:t>
            </a:r>
            <a:r>
              <a:rPr lang="ru-RU" dirty="0" err="1">
                <a:solidFill>
                  <a:srgbClr val="666666"/>
                </a:solidFill>
                <a:latin typeface="Open Sans"/>
              </a:rPr>
              <a:t>третьому</a:t>
            </a:r>
            <a:r>
              <a:rPr lang="ru-RU" dirty="0">
                <a:solidFill>
                  <a:srgbClr val="666666"/>
                </a:solidFill>
                <a:latin typeface="Open Sans"/>
              </a:rPr>
              <a:t> – </a:t>
            </a:r>
            <a:r>
              <a:rPr lang="ru-RU" dirty="0" err="1" smtClean="0">
                <a:solidFill>
                  <a:srgbClr val="666666"/>
                </a:solidFill>
                <a:latin typeface="Open Sans"/>
              </a:rPr>
              <a:t>бавовна</a:t>
            </a:r>
            <a:r>
              <a:rPr lang="ru-RU" dirty="0" smtClean="0">
                <a:solidFill>
                  <a:srgbClr val="666666"/>
                </a:solidFill>
                <a:latin typeface="Open Sans"/>
              </a:rPr>
              <a:t>, </a:t>
            </a:r>
            <a:r>
              <a:rPr lang="ru-RU" dirty="0" err="1" smtClean="0">
                <a:solidFill>
                  <a:srgbClr val="666666"/>
                </a:solidFill>
                <a:latin typeface="Open Sans"/>
              </a:rPr>
              <a:t>цукровий</a:t>
            </a:r>
            <a:r>
              <a:rPr lang="ru-RU" dirty="0" smtClean="0">
                <a:solidFill>
                  <a:srgbClr val="666666"/>
                </a:solidFill>
                <a:latin typeface="Open Sans"/>
              </a:rPr>
              <a:t> </a:t>
            </a:r>
            <a:r>
              <a:rPr lang="ru-RU" dirty="0" err="1" smtClean="0">
                <a:solidFill>
                  <a:srgbClr val="666666"/>
                </a:solidFill>
                <a:latin typeface="Open Sans"/>
              </a:rPr>
              <a:t>буряк</a:t>
            </a:r>
            <a:r>
              <a:rPr lang="ru-RU" dirty="0" smtClean="0">
                <a:solidFill>
                  <a:srgbClr val="666666"/>
                </a:solidFill>
                <a:latin typeface="Open Sans"/>
              </a:rPr>
              <a:t>.</a:t>
            </a:r>
            <a:endParaRPr lang="uk-UA" dirty="0"/>
          </a:p>
        </p:txBody>
      </p:sp>
    </p:spTree>
    <p:extLst>
      <p:ext uri="{BB962C8B-B14F-4D97-AF65-F5344CB8AC3E}">
        <p14:creationId xmlns:p14="http://schemas.microsoft.com/office/powerpoint/2010/main" val="18164830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522658" y="45704"/>
            <a:ext cx="3114635" cy="369332"/>
          </a:xfrm>
          <a:prstGeom prst="rect">
            <a:avLst/>
          </a:prstGeom>
        </p:spPr>
        <p:txBody>
          <a:bodyPr wrap="none">
            <a:spAutoFit/>
          </a:bodyPr>
          <a:lstStyle/>
          <a:p>
            <a:r>
              <a:rPr lang="uk-UA" b="0" i="0" dirty="0" smtClean="0">
                <a:solidFill>
                  <a:srgbClr val="222222"/>
                </a:solidFill>
                <a:effectLst/>
                <a:latin typeface="-apple-system"/>
              </a:rPr>
              <a:t>Захворюваність пухлинами</a:t>
            </a:r>
            <a:endParaRPr lang="uk-UA" b="0" i="0" dirty="0">
              <a:solidFill>
                <a:srgbClr val="222222"/>
              </a:solidFill>
              <a:effectLst/>
              <a:latin typeface="-apple-system"/>
            </a:endParaRPr>
          </a:p>
        </p:txBody>
      </p:sp>
      <p:pic>
        <p:nvPicPr>
          <p:cNvPr id="5" name="Рисунок 4"/>
          <p:cNvPicPr>
            <a:picLocks noChangeAspect="1"/>
          </p:cNvPicPr>
          <p:nvPr/>
        </p:nvPicPr>
        <p:blipFill>
          <a:blip r:embed="rId2"/>
          <a:stretch>
            <a:fillRect/>
          </a:stretch>
        </p:blipFill>
        <p:spPr>
          <a:xfrm>
            <a:off x="1091337" y="415036"/>
            <a:ext cx="7961566" cy="4937240"/>
          </a:xfrm>
          <a:prstGeom prst="rect">
            <a:avLst/>
          </a:prstGeom>
        </p:spPr>
      </p:pic>
      <p:pic>
        <p:nvPicPr>
          <p:cNvPr id="6" name="Рисунок 5"/>
          <p:cNvPicPr>
            <a:picLocks noChangeAspect="1"/>
          </p:cNvPicPr>
          <p:nvPr/>
        </p:nvPicPr>
        <p:blipFill>
          <a:blip r:embed="rId3"/>
          <a:stretch>
            <a:fillRect/>
          </a:stretch>
        </p:blipFill>
        <p:spPr>
          <a:xfrm>
            <a:off x="230123" y="5099855"/>
            <a:ext cx="11731752" cy="1121726"/>
          </a:xfrm>
          <a:prstGeom prst="rect">
            <a:avLst/>
          </a:prstGeom>
        </p:spPr>
      </p:pic>
      <p:sp>
        <p:nvSpPr>
          <p:cNvPr id="2" name="Прямоугольник 1"/>
          <p:cNvSpPr/>
          <p:nvPr/>
        </p:nvSpPr>
        <p:spPr>
          <a:xfrm>
            <a:off x="1760274" y="6221581"/>
            <a:ext cx="3875163" cy="369332"/>
          </a:xfrm>
          <a:prstGeom prst="rect">
            <a:avLst/>
          </a:prstGeom>
        </p:spPr>
        <p:txBody>
          <a:bodyPr wrap="none">
            <a:spAutoFit/>
          </a:bodyPr>
          <a:lstStyle/>
          <a:p>
            <a:r>
              <a:rPr lang="uk-UA" dirty="0">
                <a:latin typeface="-apple-system"/>
                <a:hlinkClick r:id="rId4"/>
              </a:rPr>
              <a:t>Джерело: Екологічні науки Європи</a:t>
            </a:r>
            <a:endParaRPr lang="uk-UA" dirty="0"/>
          </a:p>
        </p:txBody>
      </p:sp>
    </p:spTree>
    <p:extLst>
      <p:ext uri="{BB962C8B-B14F-4D97-AF65-F5344CB8AC3E}">
        <p14:creationId xmlns:p14="http://schemas.microsoft.com/office/powerpoint/2010/main" val="2957150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728" y="138023"/>
            <a:ext cx="10274059" cy="1759789"/>
          </a:xfrm>
        </p:spPr>
        <p:txBody>
          <a:bodyPr>
            <a:normAutofit/>
          </a:bodyPr>
          <a:lstStyle/>
          <a:p>
            <a:r>
              <a:rPr lang="uk-UA" sz="3100" b="1" dirty="0" smtClean="0"/>
              <a:t>Стан </a:t>
            </a:r>
            <a:r>
              <a:rPr lang="uk-UA" sz="3100" b="1" dirty="0"/>
              <a:t>українських ґрунтів: </a:t>
            </a:r>
            <a:r>
              <a:rPr lang="uk-UA" sz="2400" i="1" dirty="0" smtClean="0"/>
              <a:t>за результати масштабного соціального опитування аграріїв</a:t>
            </a:r>
            <a:r>
              <a:rPr lang="uk-UA" sz="2400" i="1" dirty="0"/>
              <a:t> </a:t>
            </a:r>
            <a:r>
              <a:rPr lang="uk-UA" sz="2400" i="1" dirty="0" smtClean="0"/>
              <a:t>в </a:t>
            </a:r>
            <a:r>
              <a:rPr lang="uk-UA" sz="2400" i="1" dirty="0"/>
              <a:t>Україні компанією </a:t>
            </a:r>
            <a:r>
              <a:rPr lang="uk-UA" sz="2400" i="1" dirty="0" smtClean="0"/>
              <a:t>БТУ-ЦЕНТР, </a:t>
            </a:r>
            <a:r>
              <a:rPr lang="uk-UA" sz="2400" i="1" dirty="0"/>
              <a:t>в якому взяли участь близько 300 </a:t>
            </a:r>
            <a:r>
              <a:rPr lang="uk-UA" sz="2400" i="1" dirty="0" smtClean="0"/>
              <a:t>господарств</a:t>
            </a:r>
            <a:endParaRPr lang="uk-UA" sz="2400" i="1" dirty="0"/>
          </a:p>
        </p:txBody>
      </p:sp>
      <p:pic>
        <p:nvPicPr>
          <p:cNvPr id="4" name="Рисунок 3"/>
          <p:cNvPicPr/>
          <p:nvPr/>
        </p:nvPicPr>
        <p:blipFill>
          <a:blip r:embed="rId2"/>
          <a:stretch>
            <a:fillRect/>
          </a:stretch>
        </p:blipFill>
        <p:spPr>
          <a:xfrm>
            <a:off x="1992701" y="2096219"/>
            <a:ext cx="7435971" cy="4252823"/>
          </a:xfrm>
          <a:prstGeom prst="rect">
            <a:avLst/>
          </a:prstGeom>
        </p:spPr>
      </p:pic>
    </p:spTree>
    <p:extLst>
      <p:ext uri="{BB962C8B-B14F-4D97-AF65-F5344CB8AC3E}">
        <p14:creationId xmlns:p14="http://schemas.microsoft.com/office/powerpoint/2010/main" val="13514672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1458971" y="0"/>
            <a:ext cx="9274057" cy="6858000"/>
          </a:xfrm>
          <a:prstGeom prst="rect">
            <a:avLst/>
          </a:prstGeom>
        </p:spPr>
      </p:pic>
    </p:spTree>
    <p:extLst>
      <p:ext uri="{BB962C8B-B14F-4D97-AF65-F5344CB8AC3E}">
        <p14:creationId xmlns:p14="http://schemas.microsoft.com/office/powerpoint/2010/main" val="26607786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2717320" y="1698562"/>
            <a:ext cx="8199870" cy="5038667"/>
          </a:xfrm>
          <a:prstGeom prst="rect">
            <a:avLst/>
          </a:prstGeom>
        </p:spPr>
      </p:pic>
      <p:sp>
        <p:nvSpPr>
          <p:cNvPr id="2" name="Прямоугольник 1"/>
          <p:cNvSpPr/>
          <p:nvPr/>
        </p:nvSpPr>
        <p:spPr>
          <a:xfrm>
            <a:off x="943155" y="275417"/>
            <a:ext cx="6096000" cy="1200329"/>
          </a:xfrm>
          <a:prstGeom prst="rect">
            <a:avLst/>
          </a:prstGeom>
        </p:spPr>
        <p:txBody>
          <a:bodyPr>
            <a:spAutoFit/>
          </a:bodyPr>
          <a:lstStyle/>
          <a:p>
            <a:r>
              <a:rPr lang="uk-UA" u="sng" dirty="0" err="1">
                <a:solidFill>
                  <a:srgbClr val="004494"/>
                </a:solidFill>
                <a:latin typeface="Arial" panose="020B0604020202020204" pitchFamily="34" charset="0"/>
                <a:ea typeface="Calibri" panose="020F0502020204030204" pitchFamily="34" charset="0"/>
                <a:hlinkClick r:id="rId3"/>
              </a:rPr>
              <a:t>Грунтова</a:t>
            </a:r>
            <a:r>
              <a:rPr lang="uk-UA" u="sng" dirty="0">
                <a:solidFill>
                  <a:srgbClr val="004494"/>
                </a:solidFill>
                <a:latin typeface="Arial" panose="020B0604020202020204" pitchFamily="34" charset="0"/>
                <a:ea typeface="Calibri" panose="020F0502020204030204" pitchFamily="34" charset="0"/>
                <a:hlinkClick r:id="rId3"/>
              </a:rPr>
              <a:t> </a:t>
            </a:r>
            <a:r>
              <a:rPr lang="uk-UA" u="sng" dirty="0" smtClean="0">
                <a:solidFill>
                  <a:srgbClr val="004494"/>
                </a:solidFill>
                <a:latin typeface="Arial" panose="020B0604020202020204" pitchFamily="34" charset="0"/>
                <a:ea typeface="Calibri" panose="020F0502020204030204" pitchFamily="34" charset="0"/>
                <a:hlinkClick r:id="rId3"/>
              </a:rPr>
              <a:t>стратегія ЄС </a:t>
            </a:r>
            <a:r>
              <a:rPr lang="uk-UA" u="sng" dirty="0">
                <a:solidFill>
                  <a:srgbClr val="004494"/>
                </a:solidFill>
                <a:latin typeface="Arial" panose="020B0604020202020204" pitchFamily="34" charset="0"/>
                <a:ea typeface="Calibri" panose="020F0502020204030204" pitchFamily="34" charset="0"/>
                <a:hlinkClick r:id="rId3"/>
              </a:rPr>
              <a:t>на 2030</a:t>
            </a:r>
            <a:r>
              <a:rPr lang="uk-UA" dirty="0">
                <a:solidFill>
                  <a:srgbClr val="404040"/>
                </a:solidFill>
                <a:latin typeface="Calibri" panose="020F0502020204030204" pitchFamily="34" charset="0"/>
                <a:ea typeface="Calibri" panose="020F0502020204030204" pitchFamily="34" charset="0"/>
                <a:cs typeface="Times New Roman" panose="02020603050405020304" pitchFamily="18" charset="0"/>
              </a:rPr>
              <a:t> рік встановлює бачення того, щоб до 2050 року всі ґрунти були в здоровому стані, а також зробити захист, відновлення та стале використання ґрунтів нормою. </a:t>
            </a:r>
            <a:endParaRPr lang="uk-UA" dirty="0"/>
          </a:p>
        </p:txBody>
      </p:sp>
    </p:spTree>
    <p:extLst>
      <p:ext uri="{BB962C8B-B14F-4D97-AF65-F5344CB8AC3E}">
        <p14:creationId xmlns:p14="http://schemas.microsoft.com/office/powerpoint/2010/main" val="12840727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1692942" y="0"/>
            <a:ext cx="8806115" cy="6858000"/>
          </a:xfrm>
          <a:prstGeom prst="rect">
            <a:avLst/>
          </a:prstGeom>
        </p:spPr>
      </p:pic>
    </p:spTree>
    <p:extLst>
      <p:ext uri="{BB962C8B-B14F-4D97-AF65-F5344CB8AC3E}">
        <p14:creationId xmlns:p14="http://schemas.microsoft.com/office/powerpoint/2010/main" val="12269238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338475" y="1646969"/>
            <a:ext cx="8987344" cy="2862322"/>
          </a:xfrm>
          <a:prstGeom prst="rect">
            <a:avLst/>
          </a:prstGeom>
        </p:spPr>
        <p:txBody>
          <a:bodyPr wrap="square">
            <a:spAutoFit/>
          </a:bodyPr>
          <a:lstStyle/>
          <a:p>
            <a:r>
              <a:rPr lang="uk-UA" dirty="0" smtClean="0">
                <a:solidFill>
                  <a:srgbClr val="3A4A59"/>
                </a:solidFill>
                <a:latin typeface="Lora-Regular"/>
              </a:rPr>
              <a:t>Польський </a:t>
            </a:r>
            <a:r>
              <a:rPr lang="uk-UA" dirty="0">
                <a:solidFill>
                  <a:srgbClr val="3A4A59"/>
                </a:solidFill>
                <a:latin typeface="Lora-Regular"/>
              </a:rPr>
              <a:t>селянин отримує дотацію у перерахунку на гектар сільськогосподарської продукції за умови подання відповідного проекту. Причому процедури </a:t>
            </a:r>
            <a:r>
              <a:rPr lang="uk-UA" dirty="0" smtClean="0">
                <a:solidFill>
                  <a:srgbClr val="3A4A59"/>
                </a:solidFill>
                <a:latin typeface="Lora-Regular"/>
              </a:rPr>
              <a:t>подання проекту мінімально </a:t>
            </a:r>
            <a:r>
              <a:rPr lang="uk-UA" dirty="0">
                <a:solidFill>
                  <a:srgbClr val="3A4A59"/>
                </a:solidFill>
                <a:latin typeface="Lora-Regular"/>
              </a:rPr>
              <a:t>спрощено, на відміну від </a:t>
            </a:r>
            <a:r>
              <a:rPr lang="uk-UA" dirty="0" smtClean="0">
                <a:solidFill>
                  <a:srgbClr val="3A4A59"/>
                </a:solidFill>
                <a:latin typeface="Lora-Regular"/>
              </a:rPr>
              <a:t>грантових </a:t>
            </a:r>
            <a:r>
              <a:rPr lang="uk-UA" dirty="0">
                <a:solidFill>
                  <a:srgbClr val="3A4A59"/>
                </a:solidFill>
                <a:latin typeface="Lora-Regular"/>
              </a:rPr>
              <a:t>проектів. </a:t>
            </a:r>
            <a:endParaRPr lang="uk-UA" dirty="0" smtClean="0">
              <a:solidFill>
                <a:srgbClr val="3A4A59"/>
              </a:solidFill>
              <a:latin typeface="Lora-Regular"/>
            </a:endParaRPr>
          </a:p>
          <a:p>
            <a:endParaRPr lang="uk-UA" dirty="0">
              <a:solidFill>
                <a:srgbClr val="3A4A59"/>
              </a:solidFill>
              <a:latin typeface="Lora-Regular"/>
            </a:endParaRPr>
          </a:p>
          <a:p>
            <a:r>
              <a:rPr lang="uk-UA" dirty="0" smtClean="0">
                <a:solidFill>
                  <a:srgbClr val="3A4A59"/>
                </a:solidFill>
                <a:latin typeface="Lora-Regular"/>
              </a:rPr>
              <a:t>Важливо</a:t>
            </a:r>
            <a:r>
              <a:rPr lang="uk-UA" dirty="0">
                <a:solidFill>
                  <a:srgbClr val="3A4A59"/>
                </a:solidFill>
                <a:latin typeface="Lora-Regular"/>
              </a:rPr>
              <a:t>, </a:t>
            </a:r>
            <a:r>
              <a:rPr lang="uk-UA" dirty="0" smtClean="0">
                <a:solidFill>
                  <a:srgbClr val="3A4A59"/>
                </a:solidFill>
                <a:latin typeface="Lora-Regular"/>
              </a:rPr>
              <a:t>що в </a:t>
            </a:r>
            <a:r>
              <a:rPr lang="uk-UA" dirty="0">
                <a:solidFill>
                  <a:srgbClr val="3A4A59"/>
                </a:solidFill>
                <a:latin typeface="Lora-Regular"/>
              </a:rPr>
              <a:t>окремих випадках </a:t>
            </a:r>
            <a:r>
              <a:rPr lang="uk-UA" dirty="0" smtClean="0">
                <a:solidFill>
                  <a:srgbClr val="3A4A59"/>
                </a:solidFill>
                <a:latin typeface="Lora-Regular"/>
              </a:rPr>
              <a:t>селянам </a:t>
            </a:r>
            <a:r>
              <a:rPr lang="uk-UA" dirty="0">
                <a:solidFill>
                  <a:srgbClr val="3A4A59"/>
                </a:solidFill>
                <a:latin typeface="Lora-Regular"/>
              </a:rPr>
              <a:t>платять також за те, що вони нічого не роблять, якщо їх угоди мають певне значення для екології. </a:t>
            </a:r>
            <a:endParaRPr lang="uk-UA" dirty="0" smtClean="0">
              <a:solidFill>
                <a:srgbClr val="3A4A59"/>
              </a:solidFill>
              <a:latin typeface="Lora-Regular"/>
            </a:endParaRPr>
          </a:p>
          <a:p>
            <a:endParaRPr lang="uk-UA" dirty="0">
              <a:solidFill>
                <a:srgbClr val="3A4A59"/>
              </a:solidFill>
              <a:latin typeface="Lora-Regular"/>
            </a:endParaRPr>
          </a:p>
          <a:p>
            <a:r>
              <a:rPr lang="uk-UA" dirty="0" smtClean="0">
                <a:solidFill>
                  <a:srgbClr val="3A4A59"/>
                </a:solidFill>
                <a:latin typeface="Lora-Regular"/>
              </a:rPr>
              <a:t>На малопродуктивних </a:t>
            </a:r>
            <a:r>
              <a:rPr lang="uk-UA" dirty="0">
                <a:solidFill>
                  <a:srgbClr val="3A4A59"/>
                </a:solidFill>
                <a:latin typeface="Lora-Regular"/>
              </a:rPr>
              <a:t>ґрунтах корисним є посадити на своїх ділянках ліс і отримувати за це щомісячну ренту від </a:t>
            </a:r>
            <a:r>
              <a:rPr lang="uk-UA" dirty="0" smtClean="0">
                <a:solidFill>
                  <a:srgbClr val="3A4A59"/>
                </a:solidFill>
                <a:latin typeface="Lora-Regular"/>
              </a:rPr>
              <a:t>Євросоюзу</a:t>
            </a:r>
            <a:endParaRPr lang="uk-UA" dirty="0">
              <a:solidFill>
                <a:srgbClr val="3A4A59"/>
              </a:solidFill>
              <a:latin typeface="Lora-Regular"/>
            </a:endParaRPr>
          </a:p>
        </p:txBody>
      </p:sp>
      <p:sp>
        <p:nvSpPr>
          <p:cNvPr id="2" name="TextBox 1"/>
          <p:cNvSpPr txBox="1"/>
          <p:nvPr/>
        </p:nvSpPr>
        <p:spPr>
          <a:xfrm>
            <a:off x="2078238" y="879894"/>
            <a:ext cx="6594626" cy="461665"/>
          </a:xfrm>
          <a:prstGeom prst="rect">
            <a:avLst/>
          </a:prstGeom>
          <a:noFill/>
        </p:spPr>
        <p:txBody>
          <a:bodyPr wrap="none" rtlCol="0">
            <a:spAutoFit/>
          </a:bodyPr>
          <a:lstStyle/>
          <a:p>
            <a:r>
              <a:rPr lang="uk-UA" sz="2400" b="1" dirty="0" smtClean="0"/>
              <a:t>Практика збереження здоров'я ґрунту в Польщі</a:t>
            </a:r>
            <a:endParaRPr lang="uk-UA" sz="2400" b="1" dirty="0"/>
          </a:p>
        </p:txBody>
      </p:sp>
    </p:spTree>
    <p:extLst>
      <p:ext uri="{BB962C8B-B14F-4D97-AF65-F5344CB8AC3E}">
        <p14:creationId xmlns:p14="http://schemas.microsoft.com/office/powerpoint/2010/main" val="40654124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48574" y="200649"/>
            <a:ext cx="10455215" cy="2031325"/>
          </a:xfrm>
          <a:prstGeom prst="rect">
            <a:avLst/>
          </a:prstGeom>
        </p:spPr>
        <p:txBody>
          <a:bodyPr wrap="square">
            <a:spAutoFit/>
          </a:bodyPr>
          <a:lstStyle/>
          <a:p>
            <a:r>
              <a:rPr lang="uk-UA" dirty="0" smtClean="0"/>
              <a:t>Ґрунти </a:t>
            </a:r>
            <a:r>
              <a:rPr lang="uk-UA" dirty="0"/>
              <a:t>є обмеженим і невідновлюваним природним ресурсом, який накопичує, фільтрує та перетворює багато речовин, включаючи воду, поживні речовини та вуглець. Вони мають вирішальне значення для пом’якшення наслідків зміни клімату та адаптації до них, сільськогосподарського виробництва та продовольчої безпеки, збереження природи та </a:t>
            </a:r>
            <a:r>
              <a:rPr lang="uk-UA" dirty="0" err="1"/>
              <a:t>біорізноманіття</a:t>
            </a:r>
            <a:r>
              <a:rPr lang="uk-UA" dirty="0"/>
              <a:t>, а також </a:t>
            </a:r>
            <a:r>
              <a:rPr lang="uk-UA" dirty="0" err="1"/>
              <a:t>життєво</a:t>
            </a:r>
            <a:r>
              <a:rPr lang="uk-UA" dirty="0"/>
              <a:t> важливі для досягнення ключових цілей  </a:t>
            </a:r>
            <a:r>
              <a:rPr lang="uk-UA" b="1" u="sng" dirty="0">
                <a:hlinkClick r:id="rId2"/>
              </a:rPr>
              <a:t>Європейської зеленої угоди .</a:t>
            </a:r>
            <a:r>
              <a:rPr lang="uk-UA" b="1" dirty="0"/>
              <a:t> </a:t>
            </a:r>
          </a:p>
          <a:p>
            <a:endParaRPr lang="uk-UA" dirty="0" smtClean="0"/>
          </a:p>
          <a:p>
            <a:endParaRPr lang="uk-UA" dirty="0"/>
          </a:p>
        </p:txBody>
      </p:sp>
      <p:pic>
        <p:nvPicPr>
          <p:cNvPr id="5" name="Рисунок 4"/>
          <p:cNvPicPr>
            <a:picLocks noChangeAspect="1"/>
          </p:cNvPicPr>
          <p:nvPr/>
        </p:nvPicPr>
        <p:blipFill>
          <a:blip r:embed="rId3"/>
          <a:stretch>
            <a:fillRect/>
          </a:stretch>
        </p:blipFill>
        <p:spPr>
          <a:xfrm>
            <a:off x="2389517" y="2021610"/>
            <a:ext cx="5607169" cy="4210550"/>
          </a:xfrm>
          <a:prstGeom prst="rect">
            <a:avLst/>
          </a:prstGeom>
        </p:spPr>
      </p:pic>
    </p:spTree>
    <p:extLst>
      <p:ext uri="{BB962C8B-B14F-4D97-AF65-F5344CB8AC3E}">
        <p14:creationId xmlns:p14="http://schemas.microsoft.com/office/powerpoint/2010/main" val="2288967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stretch>
            <a:fillRect/>
          </a:stretch>
        </p:blipFill>
        <p:spPr>
          <a:xfrm>
            <a:off x="0" y="0"/>
            <a:ext cx="5287661" cy="2043639"/>
          </a:xfrm>
          <a:prstGeom prst="rect">
            <a:avLst/>
          </a:prstGeom>
        </p:spPr>
      </p:pic>
      <p:pic>
        <p:nvPicPr>
          <p:cNvPr id="5" name="Рисунок 4"/>
          <p:cNvPicPr>
            <a:picLocks noChangeAspect="1"/>
          </p:cNvPicPr>
          <p:nvPr/>
        </p:nvPicPr>
        <p:blipFill>
          <a:blip r:embed="rId3"/>
          <a:stretch>
            <a:fillRect/>
          </a:stretch>
        </p:blipFill>
        <p:spPr>
          <a:xfrm>
            <a:off x="0" y="2035013"/>
            <a:ext cx="5858946" cy="4020209"/>
          </a:xfrm>
          <a:prstGeom prst="rect">
            <a:avLst/>
          </a:prstGeom>
        </p:spPr>
      </p:pic>
      <p:pic>
        <p:nvPicPr>
          <p:cNvPr id="2" name="Рисунок 1"/>
          <p:cNvPicPr>
            <a:picLocks noChangeAspect="1"/>
          </p:cNvPicPr>
          <p:nvPr/>
        </p:nvPicPr>
        <p:blipFill>
          <a:blip r:embed="rId4"/>
          <a:stretch>
            <a:fillRect/>
          </a:stretch>
        </p:blipFill>
        <p:spPr>
          <a:xfrm>
            <a:off x="5422404" y="854015"/>
            <a:ext cx="6725276" cy="3994029"/>
          </a:xfrm>
          <a:prstGeom prst="rect">
            <a:avLst/>
          </a:prstGeom>
        </p:spPr>
      </p:pic>
    </p:spTree>
    <p:extLst>
      <p:ext uri="{BB962C8B-B14F-4D97-AF65-F5344CB8AC3E}">
        <p14:creationId xmlns:p14="http://schemas.microsoft.com/office/powerpoint/2010/main" val="36262180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191219" y="1022507"/>
            <a:ext cx="8353425" cy="4495800"/>
          </a:xfrm>
          <a:prstGeom prst="rect">
            <a:avLst/>
          </a:prstGeom>
        </p:spPr>
      </p:pic>
      <p:sp>
        <p:nvSpPr>
          <p:cNvPr id="5" name="Прямоугольник 4"/>
          <p:cNvSpPr/>
          <p:nvPr/>
        </p:nvSpPr>
        <p:spPr>
          <a:xfrm>
            <a:off x="812321" y="5380672"/>
            <a:ext cx="8451012" cy="1477328"/>
          </a:xfrm>
          <a:prstGeom prst="rect">
            <a:avLst/>
          </a:prstGeom>
        </p:spPr>
        <p:txBody>
          <a:bodyPr wrap="square">
            <a:spAutoFit/>
          </a:bodyPr>
          <a:lstStyle/>
          <a:p>
            <a:r>
              <a:rPr lang="uk-UA" dirty="0"/>
              <a:t/>
            </a:r>
            <a:br>
              <a:rPr lang="uk-UA" dirty="0"/>
            </a:br>
            <a:r>
              <a:rPr lang="uk-UA" dirty="0"/>
              <a:t/>
            </a:r>
            <a:br>
              <a:rPr lang="uk-UA" dirty="0"/>
            </a:br>
            <a:r>
              <a:rPr lang="uk-UA" dirty="0" smtClean="0">
                <a:solidFill>
                  <a:srgbClr val="212529"/>
                </a:solidFill>
                <a:latin typeface="-apple-system"/>
              </a:rPr>
              <a:t>Джерело:</a:t>
            </a:r>
            <a:r>
              <a:rPr lang="uk-UA" dirty="0">
                <a:solidFill>
                  <a:srgbClr val="212529"/>
                </a:solidFill>
                <a:latin typeface="-apple-system"/>
              </a:rPr>
              <a:t> </a:t>
            </a:r>
            <a:r>
              <a:rPr lang="en-US" dirty="0">
                <a:solidFill>
                  <a:srgbClr val="007BFF"/>
                </a:solidFill>
                <a:latin typeface="-apple-system"/>
                <a:hlinkClick r:id="rId3"/>
              </a:rPr>
              <a:t>https://ecopolitic.com.ua/ua/news/vipalena-j-zabrudnena-zemlya-yak-zagarbnicka-vijna-rosii-vbivaie-ukrainski-grunti/</a:t>
            </a:r>
            <a:r>
              <a:rPr lang="en-US" dirty="0"/>
              <a:t/>
            </a:r>
            <a:br>
              <a:rPr lang="en-US" dirty="0"/>
            </a:br>
            <a:r>
              <a:rPr lang="en-US" dirty="0">
                <a:solidFill>
                  <a:srgbClr val="212529"/>
                </a:solidFill>
                <a:latin typeface="-apple-system"/>
              </a:rPr>
              <a:t>© Ecopolitic.com.ua</a:t>
            </a:r>
            <a:endParaRPr lang="uk-UA" dirty="0"/>
          </a:p>
        </p:txBody>
      </p:sp>
      <p:sp>
        <p:nvSpPr>
          <p:cNvPr id="6" name="Прямоугольник 5"/>
          <p:cNvSpPr/>
          <p:nvPr/>
        </p:nvSpPr>
        <p:spPr>
          <a:xfrm>
            <a:off x="8706927" y="658298"/>
            <a:ext cx="3485073" cy="4247317"/>
          </a:xfrm>
          <a:prstGeom prst="rect">
            <a:avLst/>
          </a:prstGeom>
        </p:spPr>
        <p:txBody>
          <a:bodyPr wrap="square">
            <a:spAutoFit/>
          </a:bodyPr>
          <a:lstStyle/>
          <a:p>
            <a:r>
              <a:rPr lang="uk-UA" dirty="0" smtClean="0">
                <a:solidFill>
                  <a:srgbClr val="000000"/>
                </a:solidFill>
                <a:latin typeface="Verdana" panose="020B0604030504040204" pitchFamily="34" charset="0"/>
              </a:rPr>
              <a:t>З метою недопущення </a:t>
            </a:r>
            <a:r>
              <a:rPr lang="uk-UA" dirty="0">
                <a:solidFill>
                  <a:srgbClr val="000000"/>
                </a:solidFill>
                <a:latin typeface="Verdana" panose="020B0604030504040204" pitchFamily="34" charset="0"/>
              </a:rPr>
              <a:t>негативних наслідків для організму людини необхідно проводити ретельний моніторинг сільськогосподарських ґрунтів, пошкоджених та забруднених у результаті бойових дій, що дозволить своєчасно вживати заходи для їх відтворення та реабілітації, а також встановити межі забруднених ділянок з метою їх відновлення</a:t>
            </a:r>
            <a:endParaRPr lang="uk-UA" dirty="0"/>
          </a:p>
        </p:txBody>
      </p:sp>
      <p:sp>
        <p:nvSpPr>
          <p:cNvPr id="7" name="Прямоугольник 6"/>
          <p:cNvSpPr/>
          <p:nvPr/>
        </p:nvSpPr>
        <p:spPr>
          <a:xfrm>
            <a:off x="812321" y="238154"/>
            <a:ext cx="6096000" cy="646331"/>
          </a:xfrm>
          <a:prstGeom prst="rect">
            <a:avLst/>
          </a:prstGeom>
        </p:spPr>
        <p:txBody>
          <a:bodyPr>
            <a:spAutoFit/>
          </a:bodyPr>
          <a:lstStyle/>
          <a:p>
            <a:r>
              <a:rPr lang="uk-UA" dirty="0">
                <a:solidFill>
                  <a:srgbClr val="212529"/>
                </a:solidFill>
                <a:latin typeface="-apple-system"/>
              </a:rPr>
              <a:t>Випалена й забруднена земля: як загарбницька війна Росії вбиває українські ґрунти</a:t>
            </a:r>
            <a:endParaRPr lang="uk-UA" dirty="0"/>
          </a:p>
        </p:txBody>
      </p:sp>
    </p:spTree>
    <p:extLst>
      <p:ext uri="{BB962C8B-B14F-4D97-AF65-F5344CB8AC3E}">
        <p14:creationId xmlns:p14="http://schemas.microsoft.com/office/powerpoint/2010/main" val="32994063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797170" y="2136248"/>
            <a:ext cx="8261230" cy="2308324"/>
          </a:xfrm>
          <a:prstGeom prst="rect">
            <a:avLst/>
          </a:prstGeom>
        </p:spPr>
        <p:txBody>
          <a:bodyPr wrap="square">
            <a:spAutoFit/>
          </a:bodyPr>
          <a:lstStyle/>
          <a:p>
            <a:r>
              <a:rPr lang="uk-UA" sz="3600" b="1" dirty="0">
                <a:solidFill>
                  <a:srgbClr val="FF0000"/>
                </a:solidFill>
              </a:rPr>
              <a:t>Ґрунти </a:t>
            </a:r>
            <a:r>
              <a:rPr lang="uk-UA" sz="3600" b="1" dirty="0" smtClean="0">
                <a:solidFill>
                  <a:srgbClr val="FF0000"/>
                </a:solidFill>
              </a:rPr>
              <a:t>в Україні заслуговують </a:t>
            </a:r>
            <a:r>
              <a:rPr lang="uk-UA" sz="3600" b="1" dirty="0">
                <a:solidFill>
                  <a:srgbClr val="FF0000"/>
                </a:solidFill>
              </a:rPr>
              <a:t>і потребують такого ж рівня правового захисту, як повітря, вода та морське середовище</a:t>
            </a:r>
            <a:r>
              <a:rPr lang="uk-UA" sz="3600" dirty="0">
                <a:solidFill>
                  <a:srgbClr val="FF0000"/>
                </a:solidFill>
              </a:rPr>
              <a:t>.</a:t>
            </a:r>
          </a:p>
        </p:txBody>
      </p:sp>
    </p:spTree>
    <p:extLst>
      <p:ext uri="{BB962C8B-B14F-4D97-AF65-F5344CB8AC3E}">
        <p14:creationId xmlns:p14="http://schemas.microsoft.com/office/powerpoint/2010/main" val="11377839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73812" y="143473"/>
            <a:ext cx="11608279" cy="3747040"/>
          </a:xfrm>
        </p:spPr>
        <p:txBody>
          <a:bodyPr>
            <a:normAutofit fontScale="92500"/>
          </a:bodyPr>
          <a:lstStyle/>
          <a:p>
            <a:pPr marL="0" indent="0">
              <a:buNone/>
            </a:pPr>
            <a:r>
              <a:rPr lang="uk-UA" dirty="0"/>
              <a:t>Однією з сучасних глобальних екологічних проблем </a:t>
            </a:r>
            <a:r>
              <a:rPr lang="uk-UA" dirty="0" smtClean="0"/>
              <a:t>і </a:t>
            </a:r>
            <a:r>
              <a:rPr lang="ru-RU" dirty="0" err="1" smtClean="0"/>
              <a:t>найбільшим</a:t>
            </a:r>
            <a:r>
              <a:rPr lang="ru-RU" dirty="0" smtClean="0"/>
              <a:t> </a:t>
            </a:r>
            <a:r>
              <a:rPr lang="ru-RU" dirty="0" err="1" smtClean="0"/>
              <a:t>викликом</a:t>
            </a:r>
            <a:r>
              <a:rPr lang="ru-RU" dirty="0" smtClean="0"/>
              <a:t> </a:t>
            </a:r>
            <a:r>
              <a:rPr lang="ru-RU" dirty="0"/>
              <a:t>для </a:t>
            </a:r>
            <a:r>
              <a:rPr lang="ru-RU" dirty="0" err="1"/>
              <a:t>сталого</a:t>
            </a:r>
            <a:r>
              <a:rPr lang="ru-RU" dirty="0"/>
              <a:t> </a:t>
            </a:r>
            <a:r>
              <a:rPr lang="ru-RU" dirty="0" err="1"/>
              <a:t>розвитку</a:t>
            </a:r>
            <a:r>
              <a:rPr lang="ru-RU" dirty="0"/>
              <a:t> </a:t>
            </a:r>
            <a:r>
              <a:rPr lang="uk-UA" dirty="0" smtClean="0"/>
              <a:t>є </a:t>
            </a:r>
            <a:r>
              <a:rPr lang="uk-UA" dirty="0"/>
              <a:t>деградація ґрунтів - процеси, які </a:t>
            </a:r>
            <a:r>
              <a:rPr lang="uk-UA" dirty="0" smtClean="0"/>
              <a:t>змінюють стан і </a:t>
            </a:r>
            <a:r>
              <a:rPr lang="uk-UA" dirty="0"/>
              <a:t>погіршують </a:t>
            </a:r>
            <a:r>
              <a:rPr lang="uk-UA" dirty="0" smtClean="0"/>
              <a:t>функції ґрунтів, </a:t>
            </a:r>
            <a:r>
              <a:rPr lang="uk-UA" dirty="0"/>
              <a:t>що призводить до втрати </a:t>
            </a:r>
            <a:r>
              <a:rPr lang="uk-UA" dirty="0" smtClean="0"/>
              <a:t>їх родючості</a:t>
            </a:r>
            <a:r>
              <a:rPr lang="uk-UA" dirty="0"/>
              <a:t>.</a:t>
            </a:r>
          </a:p>
          <a:p>
            <a:pPr marL="0" indent="0">
              <a:buNone/>
            </a:pPr>
            <a:endParaRPr lang="ru-RU" dirty="0" smtClean="0"/>
          </a:p>
          <a:p>
            <a:pPr marL="0" indent="0">
              <a:buNone/>
            </a:pPr>
            <a:r>
              <a:rPr lang="uk-UA" dirty="0" smtClean="0">
                <a:solidFill>
                  <a:srgbClr val="1D1D1D"/>
                </a:solidFill>
                <a:latin typeface="Rubik"/>
              </a:rPr>
              <a:t>Проблема деградації </a:t>
            </a:r>
            <a:r>
              <a:rPr lang="uk-UA" dirty="0">
                <a:solidFill>
                  <a:srgbClr val="1D1D1D"/>
                </a:solidFill>
                <a:latin typeface="Rubik"/>
              </a:rPr>
              <a:t>ґрунтів </a:t>
            </a:r>
            <a:r>
              <a:rPr lang="uk-UA" dirty="0"/>
              <a:t>і </a:t>
            </a:r>
            <a:r>
              <a:rPr lang="uk-UA" dirty="0" smtClean="0"/>
              <a:t>зменшення їх родючості </a:t>
            </a:r>
            <a:r>
              <a:rPr lang="uk-UA" dirty="0" smtClean="0">
                <a:solidFill>
                  <a:srgbClr val="1D1D1D"/>
                </a:solidFill>
                <a:latin typeface="Rubik"/>
              </a:rPr>
              <a:t>особливо </a:t>
            </a:r>
            <a:r>
              <a:rPr lang="uk-UA" dirty="0">
                <a:solidFill>
                  <a:srgbClr val="1D1D1D"/>
                </a:solidFill>
                <a:latin typeface="Rubik"/>
              </a:rPr>
              <a:t>актуальна для </a:t>
            </a:r>
            <a:r>
              <a:rPr lang="uk-UA" dirty="0" smtClean="0">
                <a:solidFill>
                  <a:srgbClr val="1D1D1D"/>
                </a:solidFill>
                <a:latin typeface="Rubik"/>
              </a:rPr>
              <a:t>України через і</a:t>
            </a:r>
            <a:r>
              <a:rPr lang="uk-UA" dirty="0" smtClean="0"/>
              <a:t>нтенсивне  </a:t>
            </a:r>
            <a:r>
              <a:rPr lang="uk-UA" dirty="0"/>
              <a:t>сільськогосподарське використання </a:t>
            </a:r>
            <a:r>
              <a:rPr lang="uk-UA" dirty="0" smtClean="0"/>
              <a:t>земель.</a:t>
            </a:r>
          </a:p>
          <a:p>
            <a:pPr marL="0" indent="0">
              <a:buNone/>
            </a:pPr>
            <a:endParaRPr lang="uk-UA" dirty="0" smtClean="0"/>
          </a:p>
          <a:p>
            <a:pPr marL="0" indent="0">
              <a:buNone/>
            </a:pPr>
            <a:r>
              <a:rPr lang="uk-UA" dirty="0"/>
              <a:t> </a:t>
            </a:r>
          </a:p>
        </p:txBody>
      </p:sp>
      <p:sp>
        <p:nvSpPr>
          <p:cNvPr id="4" name="Прямоугольник 3"/>
          <p:cNvSpPr/>
          <p:nvPr/>
        </p:nvSpPr>
        <p:spPr>
          <a:xfrm>
            <a:off x="718869" y="2977011"/>
            <a:ext cx="6096000" cy="1200329"/>
          </a:xfrm>
          <a:prstGeom prst="rect">
            <a:avLst/>
          </a:prstGeom>
        </p:spPr>
        <p:txBody>
          <a:bodyPr>
            <a:spAutoFit/>
          </a:bodyPr>
          <a:lstStyle/>
          <a:p>
            <a:r>
              <a:rPr lang="uk-UA" dirty="0">
                <a:solidFill>
                  <a:srgbClr val="1D1D1D"/>
                </a:solidFill>
                <a:latin typeface="Rubik"/>
              </a:rPr>
              <a:t>Площа земельних ділянок, яка систематично обробляються і використовуються під посіви сільськогосподарських культур в Україні є найбільшою в </a:t>
            </a:r>
            <a:r>
              <a:rPr lang="uk-UA" dirty="0" smtClean="0">
                <a:solidFill>
                  <a:srgbClr val="1D1D1D"/>
                </a:solidFill>
                <a:latin typeface="Rubik"/>
              </a:rPr>
              <a:t>світі.</a:t>
            </a:r>
            <a:endParaRPr lang="uk-UA" dirty="0"/>
          </a:p>
        </p:txBody>
      </p:sp>
      <p:pic>
        <p:nvPicPr>
          <p:cNvPr id="5" name="Рисунок 4"/>
          <p:cNvPicPr>
            <a:picLocks noChangeAspect="1"/>
          </p:cNvPicPr>
          <p:nvPr/>
        </p:nvPicPr>
        <p:blipFill>
          <a:blip r:embed="rId2"/>
          <a:stretch>
            <a:fillRect/>
          </a:stretch>
        </p:blipFill>
        <p:spPr>
          <a:xfrm>
            <a:off x="7159926" y="2719717"/>
            <a:ext cx="4650281" cy="2628420"/>
          </a:xfrm>
          <a:prstGeom prst="rect">
            <a:avLst/>
          </a:prstGeom>
        </p:spPr>
      </p:pic>
      <p:sp>
        <p:nvSpPr>
          <p:cNvPr id="6" name="Прямоугольник 5"/>
          <p:cNvSpPr/>
          <p:nvPr/>
        </p:nvSpPr>
        <p:spPr>
          <a:xfrm>
            <a:off x="828460" y="4701806"/>
            <a:ext cx="6096000" cy="646331"/>
          </a:xfrm>
          <a:prstGeom prst="rect">
            <a:avLst/>
          </a:prstGeom>
        </p:spPr>
        <p:txBody>
          <a:bodyPr>
            <a:spAutoFit/>
          </a:bodyPr>
          <a:lstStyle/>
          <a:p>
            <a:r>
              <a:rPr lang="uk-UA" b="1" dirty="0">
                <a:solidFill>
                  <a:srgbClr val="222222"/>
                </a:solidFill>
                <a:latin typeface="OpenSans"/>
              </a:rPr>
              <a:t>Нездорова сівозміна</a:t>
            </a:r>
            <a:r>
              <a:rPr lang="uk-UA" dirty="0">
                <a:solidFill>
                  <a:srgbClr val="222222"/>
                </a:solidFill>
                <a:latin typeface="OpenSans"/>
              </a:rPr>
              <a:t> провокує збільшення використання хімічних </a:t>
            </a:r>
            <a:r>
              <a:rPr lang="uk-UA" dirty="0" smtClean="0">
                <a:solidFill>
                  <a:srgbClr val="222222"/>
                </a:solidFill>
                <a:latin typeface="OpenSans"/>
              </a:rPr>
              <a:t>пестицидів.</a:t>
            </a:r>
          </a:p>
        </p:txBody>
      </p:sp>
    </p:spTree>
    <p:extLst>
      <p:ext uri="{BB962C8B-B14F-4D97-AF65-F5344CB8AC3E}">
        <p14:creationId xmlns:p14="http://schemas.microsoft.com/office/powerpoint/2010/main" val="15041534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64233" y="63170"/>
            <a:ext cx="10783020" cy="2475781"/>
          </a:xfrm>
        </p:spPr>
        <p:txBody>
          <a:bodyPr>
            <a:normAutofit fontScale="92500" lnSpcReduction="10000"/>
          </a:bodyPr>
          <a:lstStyle/>
          <a:p>
            <a:endParaRPr lang="uk-UA" dirty="0" smtClean="0"/>
          </a:p>
          <a:p>
            <a:r>
              <a:rPr lang="uk-UA" dirty="0"/>
              <a:t>Протягом останнього десятиліття </a:t>
            </a:r>
            <a:r>
              <a:rPr lang="uk-UA" dirty="0" smtClean="0"/>
              <a:t>зріс глобальний </a:t>
            </a:r>
            <a:r>
              <a:rPr lang="uk-UA" dirty="0"/>
              <a:t>інтерес до здоров’я </a:t>
            </a:r>
            <a:r>
              <a:rPr lang="uk-UA" dirty="0" smtClean="0"/>
              <a:t>ґрунту.</a:t>
            </a:r>
          </a:p>
          <a:p>
            <a:r>
              <a:rPr lang="uk-UA" dirty="0" smtClean="0">
                <a:solidFill>
                  <a:srgbClr val="202124"/>
                </a:solidFill>
                <a:latin typeface="arial" panose="020B0604020202020204" pitchFamily="34" charset="0"/>
              </a:rPr>
              <a:t>Здоров'я ґрунту має багато визначень.</a:t>
            </a:r>
          </a:p>
          <a:p>
            <a:r>
              <a:rPr lang="ru-RU" dirty="0" err="1" smtClean="0"/>
              <a:t>Здоров'я</a:t>
            </a:r>
            <a:r>
              <a:rPr lang="ru-RU" dirty="0" smtClean="0"/>
              <a:t> </a:t>
            </a:r>
            <a:r>
              <a:rPr lang="ru-RU" dirty="0" err="1"/>
              <a:t>ґрунту</a:t>
            </a:r>
            <a:r>
              <a:rPr lang="ru-RU" dirty="0"/>
              <a:t> - </a:t>
            </a:r>
            <a:r>
              <a:rPr lang="ru-RU" dirty="0" err="1"/>
              <a:t>всебічна</a:t>
            </a:r>
            <a:r>
              <a:rPr lang="ru-RU" dirty="0"/>
              <a:t> </a:t>
            </a:r>
            <a:r>
              <a:rPr lang="ru-RU" dirty="0" err="1"/>
              <a:t>оцінка</a:t>
            </a:r>
            <a:r>
              <a:rPr lang="ru-RU" dirty="0"/>
              <a:t>, заснована на </a:t>
            </a:r>
            <a:r>
              <a:rPr lang="ru-RU" dirty="0" err="1"/>
              <a:t>чутливих</a:t>
            </a:r>
            <a:r>
              <a:rPr lang="ru-RU" dirty="0"/>
              <a:t> </a:t>
            </a:r>
            <a:r>
              <a:rPr lang="ru-RU" dirty="0" err="1"/>
              <a:t>показниках</a:t>
            </a:r>
            <a:r>
              <a:rPr lang="ru-RU" dirty="0"/>
              <a:t>, </a:t>
            </a:r>
            <a:r>
              <a:rPr lang="ru-RU" dirty="0" err="1"/>
              <a:t>що</a:t>
            </a:r>
            <a:r>
              <a:rPr lang="ru-RU" dirty="0"/>
              <a:t> </a:t>
            </a:r>
            <a:r>
              <a:rPr lang="ru-RU" dirty="0" err="1"/>
              <a:t>представляють</a:t>
            </a:r>
            <a:r>
              <a:rPr lang="ru-RU" dirty="0"/>
              <a:t> </a:t>
            </a:r>
            <a:r>
              <a:rPr lang="ru-RU" dirty="0" err="1"/>
              <a:t>всі</a:t>
            </a:r>
            <a:r>
              <a:rPr lang="ru-RU" dirty="0"/>
              <a:t> </a:t>
            </a:r>
            <a:r>
              <a:rPr lang="ru-RU" dirty="0" err="1"/>
              <a:t>властивості</a:t>
            </a:r>
            <a:r>
              <a:rPr lang="ru-RU" dirty="0"/>
              <a:t> </a:t>
            </a:r>
            <a:r>
              <a:rPr lang="ru-RU" dirty="0" err="1" smtClean="0"/>
              <a:t>ґрунту</a:t>
            </a:r>
            <a:r>
              <a:rPr lang="ru-RU" dirty="0" smtClean="0"/>
              <a:t>.</a:t>
            </a:r>
          </a:p>
          <a:p>
            <a:endParaRPr lang="uk-UA" dirty="0"/>
          </a:p>
          <a:p>
            <a:endParaRPr lang="uk-UA" dirty="0"/>
          </a:p>
        </p:txBody>
      </p:sp>
      <p:pic>
        <p:nvPicPr>
          <p:cNvPr id="4" name="Рисунок 3"/>
          <p:cNvPicPr>
            <a:picLocks noChangeAspect="1"/>
          </p:cNvPicPr>
          <p:nvPr/>
        </p:nvPicPr>
        <p:blipFill>
          <a:blip r:embed="rId2"/>
          <a:stretch>
            <a:fillRect/>
          </a:stretch>
        </p:blipFill>
        <p:spPr>
          <a:xfrm>
            <a:off x="3249507" y="2603154"/>
            <a:ext cx="4540460" cy="4215531"/>
          </a:xfrm>
          <a:prstGeom prst="rect">
            <a:avLst/>
          </a:prstGeom>
        </p:spPr>
      </p:pic>
      <p:pic>
        <p:nvPicPr>
          <p:cNvPr id="5" name="Рисунок 4"/>
          <p:cNvPicPr>
            <a:picLocks noChangeAspect="1"/>
          </p:cNvPicPr>
          <p:nvPr/>
        </p:nvPicPr>
        <p:blipFill>
          <a:blip r:embed="rId3"/>
          <a:stretch>
            <a:fillRect/>
          </a:stretch>
        </p:blipFill>
        <p:spPr>
          <a:xfrm>
            <a:off x="7636714" y="2847256"/>
            <a:ext cx="1352550" cy="3371850"/>
          </a:xfrm>
          <a:prstGeom prst="rect">
            <a:avLst/>
          </a:prstGeom>
        </p:spPr>
      </p:pic>
      <p:pic>
        <p:nvPicPr>
          <p:cNvPr id="6" name="Рисунок 5"/>
          <p:cNvPicPr>
            <a:picLocks noChangeAspect="1"/>
          </p:cNvPicPr>
          <p:nvPr/>
        </p:nvPicPr>
        <p:blipFill>
          <a:blip r:embed="rId4"/>
          <a:stretch>
            <a:fillRect/>
          </a:stretch>
        </p:blipFill>
        <p:spPr>
          <a:xfrm>
            <a:off x="6618392" y="6356723"/>
            <a:ext cx="1171575" cy="923925"/>
          </a:xfrm>
          <a:prstGeom prst="rect">
            <a:avLst/>
          </a:prstGeom>
        </p:spPr>
      </p:pic>
    </p:spTree>
    <p:extLst>
      <p:ext uri="{BB962C8B-B14F-4D97-AF65-F5344CB8AC3E}">
        <p14:creationId xmlns:p14="http://schemas.microsoft.com/office/powerpoint/2010/main" val="28973230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226353" y="1466220"/>
            <a:ext cx="11325225" cy="4943475"/>
          </a:xfrm>
          <a:prstGeom prst="rect">
            <a:avLst/>
          </a:prstGeom>
        </p:spPr>
      </p:pic>
      <p:sp>
        <p:nvSpPr>
          <p:cNvPr id="5" name="TextBox 4"/>
          <p:cNvSpPr txBox="1"/>
          <p:nvPr/>
        </p:nvSpPr>
        <p:spPr>
          <a:xfrm>
            <a:off x="2380891" y="517585"/>
            <a:ext cx="7279942" cy="584775"/>
          </a:xfrm>
          <a:prstGeom prst="rect">
            <a:avLst/>
          </a:prstGeom>
          <a:noFill/>
        </p:spPr>
        <p:txBody>
          <a:bodyPr wrap="none" rtlCol="0">
            <a:spAutoFit/>
          </a:bodyPr>
          <a:lstStyle/>
          <a:p>
            <a:r>
              <a:rPr lang="uk-UA" sz="3200" b="1" dirty="0" smtClean="0"/>
              <a:t>ФУНКЦІЇ ГРУНТОВИХ МІКРООРГАНІЗМІВ</a:t>
            </a:r>
            <a:endParaRPr lang="uk-UA" sz="3200" b="1" dirty="0"/>
          </a:p>
        </p:txBody>
      </p:sp>
    </p:spTree>
    <p:extLst>
      <p:ext uri="{BB962C8B-B14F-4D97-AF65-F5344CB8AC3E}">
        <p14:creationId xmlns:p14="http://schemas.microsoft.com/office/powerpoint/2010/main" val="5695809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0" y="0"/>
            <a:ext cx="3662870" cy="2829464"/>
          </a:xfrm>
          <a:prstGeom prst="rect">
            <a:avLst/>
          </a:prstGeom>
        </p:spPr>
      </p:pic>
      <p:sp>
        <p:nvSpPr>
          <p:cNvPr id="5" name="Прямоугольник 4"/>
          <p:cNvSpPr/>
          <p:nvPr/>
        </p:nvSpPr>
        <p:spPr>
          <a:xfrm>
            <a:off x="135481" y="3762151"/>
            <a:ext cx="12191999" cy="2554545"/>
          </a:xfrm>
          <a:prstGeom prst="rect">
            <a:avLst/>
          </a:prstGeom>
        </p:spPr>
        <p:txBody>
          <a:bodyPr wrap="square">
            <a:spAutoFit/>
          </a:bodyPr>
          <a:lstStyle/>
          <a:p>
            <a:r>
              <a:rPr lang="uk-UA" sz="1600" dirty="0">
                <a:solidFill>
                  <a:srgbClr val="222222"/>
                </a:solidFill>
                <a:latin typeface="Arial" panose="020B0604020202020204" pitchFamily="34" charset="0"/>
              </a:rPr>
              <a:t>Дослідження проводили в </a:t>
            </a:r>
            <a:r>
              <a:rPr lang="uk-UA" sz="1600" dirty="0" smtClean="0">
                <a:solidFill>
                  <a:srgbClr val="222222"/>
                </a:solidFill>
                <a:latin typeface="Arial" panose="020B0604020202020204" pitchFamily="34" charset="0"/>
              </a:rPr>
              <a:t>довгостроковому стаціонарному досліді </a:t>
            </a:r>
            <a:r>
              <a:rPr lang="uk-UA" sz="1600" dirty="0">
                <a:solidFill>
                  <a:srgbClr val="222222"/>
                </a:solidFill>
                <a:latin typeface="Arial" panose="020B0604020202020204" pitchFamily="34" charset="0"/>
              </a:rPr>
              <a:t>«Вплив основних видів добрив та їх комбінацій на продуктивність сівозміни та властивості ґрунту» на базі Волинської державної сільськогосподарської дослідної станції Інституту ім. картоплярства НААН України</a:t>
            </a:r>
            <a:r>
              <a:rPr lang="uk-UA" sz="1600" dirty="0" smtClean="0">
                <a:solidFill>
                  <a:srgbClr val="222222"/>
                </a:solidFill>
                <a:latin typeface="Arial" panose="020B0604020202020204" pitchFamily="34" charset="0"/>
              </a:rPr>
              <a:t>.</a:t>
            </a:r>
          </a:p>
          <a:p>
            <a:r>
              <a:rPr lang="uk-UA" sz="1600" dirty="0" smtClean="0">
                <a:solidFill>
                  <a:srgbClr val="222222"/>
                </a:solidFill>
                <a:latin typeface="Arial" panose="020B0604020202020204" pitchFamily="34" charset="0"/>
              </a:rPr>
              <a:t>Експериментальні </a:t>
            </a:r>
            <a:r>
              <a:rPr lang="uk-UA" sz="1600" dirty="0">
                <a:solidFill>
                  <a:srgbClr val="222222"/>
                </a:solidFill>
                <a:latin typeface="Arial" panose="020B0604020202020204" pitchFamily="34" charset="0"/>
              </a:rPr>
              <a:t>майданчики були розташовані в </a:t>
            </a:r>
            <a:r>
              <a:rPr lang="uk-UA" sz="1600" dirty="0" err="1">
                <a:solidFill>
                  <a:srgbClr val="222222"/>
                </a:solidFill>
                <a:latin typeface="Arial" panose="020B0604020202020204" pitchFamily="34" charset="0"/>
              </a:rPr>
              <a:t>Брищі</a:t>
            </a:r>
            <a:r>
              <a:rPr lang="uk-UA" sz="1600" dirty="0">
                <a:solidFill>
                  <a:srgbClr val="222222"/>
                </a:solidFill>
                <a:latin typeface="Arial" panose="020B0604020202020204" pitchFamily="34" charset="0"/>
              </a:rPr>
              <a:t> (Україна, Волинська область 50°51′09″ </a:t>
            </a:r>
            <a:r>
              <a:rPr lang="uk-UA" sz="1600" dirty="0" err="1">
                <a:solidFill>
                  <a:srgbClr val="222222"/>
                </a:solidFill>
                <a:latin typeface="Arial" panose="020B0604020202020204" pitchFamily="34" charset="0"/>
              </a:rPr>
              <a:t>пн.ш</a:t>
            </a:r>
            <a:r>
              <a:rPr lang="uk-UA" sz="1600" dirty="0">
                <a:solidFill>
                  <a:srgbClr val="222222"/>
                </a:solidFill>
                <a:latin typeface="Arial" panose="020B0604020202020204" pitchFamily="34" charset="0"/>
              </a:rPr>
              <a:t>. 25°12′08″ </a:t>
            </a:r>
            <a:r>
              <a:rPr lang="uk-UA" sz="1600" dirty="0" err="1">
                <a:solidFill>
                  <a:srgbClr val="222222"/>
                </a:solidFill>
                <a:latin typeface="Arial" panose="020B0604020202020204" pitchFamily="34" charset="0"/>
              </a:rPr>
              <a:t>сх.д</a:t>
            </a:r>
            <a:r>
              <a:rPr lang="uk-UA" sz="1600" dirty="0" smtClean="0">
                <a:solidFill>
                  <a:srgbClr val="222222"/>
                </a:solidFill>
                <a:latin typeface="Arial" panose="020B0604020202020204" pitchFamily="34" charset="0"/>
              </a:rPr>
              <a:t>.)</a:t>
            </a:r>
          </a:p>
          <a:p>
            <a:endParaRPr lang="uk-UA" sz="1600" dirty="0">
              <a:solidFill>
                <a:srgbClr val="222222"/>
              </a:solidFill>
              <a:latin typeface="Arial" panose="020B0604020202020204" pitchFamily="34" charset="0"/>
            </a:endParaRPr>
          </a:p>
          <a:p>
            <a:endParaRPr lang="uk-UA" sz="1600" dirty="0" smtClean="0">
              <a:solidFill>
                <a:srgbClr val="222222"/>
              </a:solidFill>
              <a:latin typeface="Arial" panose="020B0604020202020204" pitchFamily="34" charset="0"/>
            </a:endParaRPr>
          </a:p>
          <a:p>
            <a:r>
              <a:rPr lang="uk-UA" sz="1600" dirty="0" smtClean="0"/>
              <a:t>Стаціонарні </a:t>
            </a:r>
            <a:r>
              <a:rPr lang="uk-UA" sz="1600" dirty="0"/>
              <a:t>дослідження були засновані в 1966 році та були зареєстровані та визнані Глобальними змінами та земною екосистемою: Мережа органічної речовини ґрунту (</a:t>
            </a:r>
            <a:r>
              <a:rPr lang="en-US" sz="1600" dirty="0"/>
              <a:t>GCTE </a:t>
            </a:r>
            <a:r>
              <a:rPr lang="en-US" sz="1600" dirty="0" err="1"/>
              <a:t>EuroSOMNET</a:t>
            </a:r>
            <a:r>
              <a:rPr lang="en-US" sz="1600" dirty="0"/>
              <a:t>) </a:t>
            </a:r>
            <a:r>
              <a:rPr lang="uk-UA" sz="1600" dirty="0"/>
              <a:t>та основним проектом Міжнародної </a:t>
            </a:r>
            <a:r>
              <a:rPr lang="uk-UA" sz="1600" dirty="0" err="1"/>
              <a:t>геосферно</a:t>
            </a:r>
            <a:r>
              <a:rPr lang="uk-UA" sz="1600" dirty="0"/>
              <a:t>-біосферної програми (</a:t>
            </a:r>
            <a:r>
              <a:rPr lang="en-US" sz="1600" dirty="0"/>
              <a:t>IGBP</a:t>
            </a:r>
            <a:r>
              <a:rPr lang="en-US" sz="1600" dirty="0" smtClean="0"/>
              <a:t>)</a:t>
            </a:r>
            <a:r>
              <a:rPr lang="uk-UA" sz="1600" dirty="0" smtClean="0"/>
              <a:t>.</a:t>
            </a:r>
            <a:endParaRPr lang="uk-UA" sz="1600" dirty="0"/>
          </a:p>
          <a:p>
            <a:r>
              <a:rPr lang="uk-UA" sz="1600" dirty="0"/>
              <a:t>Тип ґрунту дослідної ділянки – дерново-підзолистий, поверхнево-</a:t>
            </a:r>
            <a:r>
              <a:rPr lang="uk-UA" sz="1600" dirty="0" err="1"/>
              <a:t>оглеєний</a:t>
            </a:r>
            <a:r>
              <a:rPr lang="uk-UA" sz="1600" dirty="0"/>
              <a:t>, </a:t>
            </a:r>
            <a:r>
              <a:rPr lang="uk-UA" sz="1600" dirty="0" err="1"/>
              <a:t>пилувато</a:t>
            </a:r>
            <a:r>
              <a:rPr lang="uk-UA" sz="1600" dirty="0"/>
              <a:t>-піщаний, характерний для українського </a:t>
            </a:r>
            <a:r>
              <a:rPr lang="uk-UA" sz="1600" dirty="0" smtClean="0"/>
              <a:t>Полісся.</a:t>
            </a:r>
            <a:r>
              <a:rPr lang="uk-UA" sz="1600" dirty="0"/>
              <a:t> </a:t>
            </a:r>
            <a:r>
              <a:rPr lang="uk-UA" sz="1600" dirty="0" smtClean="0"/>
              <a:t>Дослідження </a:t>
            </a:r>
            <a:r>
              <a:rPr lang="uk-UA" sz="1600" dirty="0"/>
              <a:t>проводили у </a:t>
            </a:r>
            <a:r>
              <a:rPr lang="uk-UA" sz="1600" dirty="0" smtClean="0"/>
              <a:t>сівозміні </a:t>
            </a:r>
            <a:r>
              <a:rPr lang="uk-UA" sz="1600" dirty="0"/>
              <a:t>картопля–озима пшениця–льон.</a:t>
            </a:r>
          </a:p>
        </p:txBody>
      </p:sp>
      <p:pic>
        <p:nvPicPr>
          <p:cNvPr id="6" name="Рисунок 5"/>
          <p:cNvPicPr>
            <a:picLocks noChangeAspect="1"/>
          </p:cNvPicPr>
          <p:nvPr/>
        </p:nvPicPr>
        <p:blipFill>
          <a:blip r:embed="rId3"/>
          <a:stretch>
            <a:fillRect/>
          </a:stretch>
        </p:blipFill>
        <p:spPr>
          <a:xfrm>
            <a:off x="3636181" y="-168211"/>
            <a:ext cx="3485902" cy="3165885"/>
          </a:xfrm>
          <a:prstGeom prst="rect">
            <a:avLst/>
          </a:prstGeom>
        </p:spPr>
      </p:pic>
      <p:pic>
        <p:nvPicPr>
          <p:cNvPr id="7" name="Рисунок 6"/>
          <p:cNvPicPr>
            <a:picLocks noChangeAspect="1"/>
          </p:cNvPicPr>
          <p:nvPr/>
        </p:nvPicPr>
        <p:blipFill>
          <a:blip r:embed="rId4"/>
          <a:stretch>
            <a:fillRect/>
          </a:stretch>
        </p:blipFill>
        <p:spPr>
          <a:xfrm>
            <a:off x="7122083" y="478293"/>
            <a:ext cx="5029200" cy="1997964"/>
          </a:xfrm>
          <a:prstGeom prst="rect">
            <a:avLst/>
          </a:prstGeom>
        </p:spPr>
      </p:pic>
      <p:pic>
        <p:nvPicPr>
          <p:cNvPr id="2" name="Рисунок 1"/>
          <p:cNvPicPr>
            <a:picLocks noChangeAspect="1"/>
          </p:cNvPicPr>
          <p:nvPr/>
        </p:nvPicPr>
        <p:blipFill>
          <a:blip r:embed="rId5"/>
          <a:stretch>
            <a:fillRect/>
          </a:stretch>
        </p:blipFill>
        <p:spPr>
          <a:xfrm>
            <a:off x="7570177" y="2644334"/>
            <a:ext cx="4067175" cy="666750"/>
          </a:xfrm>
          <a:prstGeom prst="rect">
            <a:avLst/>
          </a:prstGeom>
        </p:spPr>
      </p:pic>
    </p:spTree>
    <p:extLst>
      <p:ext uri="{BB962C8B-B14F-4D97-AF65-F5344CB8AC3E}">
        <p14:creationId xmlns:p14="http://schemas.microsoft.com/office/powerpoint/2010/main" val="38774823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3"/>
          <a:stretch>
            <a:fillRect/>
          </a:stretch>
        </p:blipFill>
        <p:spPr>
          <a:xfrm>
            <a:off x="1220724" y="261175"/>
            <a:ext cx="9220200" cy="5915025"/>
          </a:xfrm>
          <a:prstGeom prst="rect">
            <a:avLst/>
          </a:prstGeom>
        </p:spPr>
      </p:pic>
    </p:spTree>
    <p:extLst>
      <p:ext uri="{BB962C8B-B14F-4D97-AF65-F5344CB8AC3E}">
        <p14:creationId xmlns:p14="http://schemas.microsoft.com/office/powerpoint/2010/main" val="22435904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1399033" y="-14800"/>
            <a:ext cx="9189720" cy="6863103"/>
          </a:xfrm>
          <a:prstGeom prst="rect">
            <a:avLst/>
          </a:prstGeom>
        </p:spPr>
      </p:pic>
    </p:spTree>
    <p:extLst>
      <p:ext uri="{BB962C8B-B14F-4D97-AF65-F5344CB8AC3E}">
        <p14:creationId xmlns:p14="http://schemas.microsoft.com/office/powerpoint/2010/main" val="8231523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stretch>
            <a:fillRect/>
          </a:stretch>
        </p:blipFill>
        <p:spPr>
          <a:xfrm>
            <a:off x="765272" y="246307"/>
            <a:ext cx="5535860" cy="3299149"/>
          </a:xfrm>
          <a:prstGeom prst="rect">
            <a:avLst/>
          </a:prstGeom>
        </p:spPr>
      </p:pic>
      <p:pic>
        <p:nvPicPr>
          <p:cNvPr id="5" name="Рисунок 4"/>
          <p:cNvPicPr>
            <a:picLocks noChangeAspect="1"/>
          </p:cNvPicPr>
          <p:nvPr/>
        </p:nvPicPr>
        <p:blipFill>
          <a:blip r:embed="rId3"/>
          <a:stretch>
            <a:fillRect/>
          </a:stretch>
        </p:blipFill>
        <p:spPr>
          <a:xfrm>
            <a:off x="6142008" y="2826849"/>
            <a:ext cx="6016460" cy="3804348"/>
          </a:xfrm>
          <a:prstGeom prst="rect">
            <a:avLst/>
          </a:prstGeom>
        </p:spPr>
      </p:pic>
      <p:sp>
        <p:nvSpPr>
          <p:cNvPr id="2" name="Прямоугольник 1"/>
          <p:cNvSpPr/>
          <p:nvPr/>
        </p:nvSpPr>
        <p:spPr>
          <a:xfrm>
            <a:off x="485202" y="4395305"/>
            <a:ext cx="4647515" cy="1754326"/>
          </a:xfrm>
          <a:prstGeom prst="rect">
            <a:avLst/>
          </a:prstGeom>
        </p:spPr>
        <p:txBody>
          <a:bodyPr wrap="square">
            <a:spAutoFit/>
          </a:bodyPr>
          <a:lstStyle/>
          <a:p>
            <a:r>
              <a:rPr lang="uk-UA" b="1" dirty="0" smtClean="0"/>
              <a:t>М</a:t>
            </a:r>
            <a:r>
              <a:rPr lang="en-US" b="1" dirty="0" smtClean="0"/>
              <a:t>FS</a:t>
            </a:r>
            <a:r>
              <a:rPr lang="uk-UA" b="1" dirty="0" smtClean="0"/>
              <a:t>: </a:t>
            </a:r>
            <a:r>
              <a:rPr lang="uk-UA" dirty="0" smtClean="0"/>
              <a:t>Нестача </a:t>
            </a:r>
            <a:r>
              <a:rPr lang="uk-UA" dirty="0"/>
              <a:t>лабільної органічної речовини</a:t>
            </a:r>
            <a:r>
              <a:rPr lang="uk-UA" b="1" dirty="0"/>
              <a:t> </a:t>
            </a:r>
            <a:r>
              <a:rPr lang="uk-UA" dirty="0"/>
              <a:t>при надмірній кількості мінерального живлення змушує </a:t>
            </a:r>
            <a:r>
              <a:rPr lang="uk-UA" dirty="0" err="1"/>
              <a:t>мікробіоценоз</a:t>
            </a:r>
            <a:r>
              <a:rPr lang="uk-UA" dirty="0"/>
              <a:t> ґрунту використовувати</a:t>
            </a:r>
            <a:r>
              <a:rPr lang="uk-UA" b="1" dirty="0"/>
              <a:t> </a:t>
            </a:r>
            <a:r>
              <a:rPr lang="uk-UA" dirty="0"/>
              <a:t>гумус як джерело вуглецю і </a:t>
            </a:r>
            <a:r>
              <a:rPr lang="uk-UA" dirty="0" smtClean="0"/>
              <a:t>енергії і призводить до його негативного балансу</a:t>
            </a:r>
            <a:endParaRPr lang="uk-UA" dirty="0"/>
          </a:p>
        </p:txBody>
      </p:sp>
    </p:spTree>
    <p:extLst>
      <p:ext uri="{BB962C8B-B14F-4D97-AF65-F5344CB8AC3E}">
        <p14:creationId xmlns:p14="http://schemas.microsoft.com/office/powerpoint/2010/main" val="692027563"/>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4108</TotalTime>
  <Words>533</Words>
  <Application>Microsoft Office PowerPoint</Application>
  <PresentationFormat>Широкоэкранный</PresentationFormat>
  <Paragraphs>46</Paragraphs>
  <Slides>22</Slides>
  <Notes>1</Notes>
  <HiddenSlides>0</HiddenSlides>
  <MMClips>0</MMClips>
  <ScaleCrop>false</ScaleCrop>
  <HeadingPairs>
    <vt:vector size="6" baseType="variant">
      <vt:variant>
        <vt:lpstr>Использованные шрифты</vt:lpstr>
      </vt:variant>
      <vt:variant>
        <vt:i4>11</vt:i4>
      </vt:variant>
      <vt:variant>
        <vt:lpstr>Тема</vt:lpstr>
      </vt:variant>
      <vt:variant>
        <vt:i4>1</vt:i4>
      </vt:variant>
      <vt:variant>
        <vt:lpstr>Заголовки слайдов</vt:lpstr>
      </vt:variant>
      <vt:variant>
        <vt:i4>22</vt:i4>
      </vt:variant>
    </vt:vector>
  </HeadingPairs>
  <TitlesOfParts>
    <vt:vector size="34" baseType="lpstr">
      <vt:lpstr>-apple-system</vt:lpstr>
      <vt:lpstr>Arial</vt:lpstr>
      <vt:lpstr>Arial</vt:lpstr>
      <vt:lpstr>Calibri</vt:lpstr>
      <vt:lpstr>Calibri Light</vt:lpstr>
      <vt:lpstr>Lora-Regular</vt:lpstr>
      <vt:lpstr>Open Sans</vt:lpstr>
      <vt:lpstr>OpenSans</vt:lpstr>
      <vt:lpstr>Rubik</vt:lpstr>
      <vt:lpstr>Times New Roman</vt:lpstr>
      <vt:lpstr>Verdana</vt:lpstr>
      <vt:lpstr>Тема Office</vt:lpstr>
      <vt:lpstr>Мікробіологічне різноманіття як основа здоров'я ґрунту</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Стан українських ґрунтів: за результати масштабного соціального опитування аграріїв в Україні компанією БТУ-ЦЕНТР, в якому взяли участь близько 300 господарств</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Здоров'я грунту - основа здоров'я нації</dc:title>
  <dc:creator>Home</dc:creator>
  <cp:lastModifiedBy>Home</cp:lastModifiedBy>
  <cp:revision>73</cp:revision>
  <dcterms:created xsi:type="dcterms:W3CDTF">2022-12-07T13:45:53Z</dcterms:created>
  <dcterms:modified xsi:type="dcterms:W3CDTF">2022-12-16T05:47:13Z</dcterms:modified>
</cp:coreProperties>
</file>