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85" r:id="rId1"/>
  </p:sldMasterIdLst>
  <p:sldIdLst>
    <p:sldId id="325" r:id="rId2"/>
    <p:sldId id="336" r:id="rId3"/>
    <p:sldId id="334" r:id="rId4"/>
    <p:sldId id="335" r:id="rId5"/>
    <p:sldId id="327" r:id="rId6"/>
    <p:sldId id="328" r:id="rId7"/>
    <p:sldId id="329" r:id="rId8"/>
    <p:sldId id="330" r:id="rId9"/>
    <p:sldId id="331" r:id="rId10"/>
    <p:sldId id="33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01" autoAdjust="0"/>
    <p:restoredTop sz="94660"/>
  </p:normalViewPr>
  <p:slideViewPr>
    <p:cSldViewPr snapToGrid="0">
      <p:cViewPr varScale="1">
        <p:scale>
          <a:sx n="96" d="100"/>
          <a:sy n="96" d="100"/>
        </p:scale>
        <p:origin x="115"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2097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931396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15540714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1006925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053842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3903918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a:p>
        </p:txBody>
      </p:sp>
    </p:spTree>
    <p:extLst>
      <p:ext uri="{BB962C8B-B14F-4D97-AF65-F5344CB8AC3E}">
        <p14:creationId xmlns:p14="http://schemas.microsoft.com/office/powerpoint/2010/main" val="3724409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140083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808403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663879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a:p>
        </p:txBody>
      </p:sp>
    </p:spTree>
    <p:extLst>
      <p:ext uri="{BB962C8B-B14F-4D97-AF65-F5344CB8AC3E}">
        <p14:creationId xmlns:p14="http://schemas.microsoft.com/office/powerpoint/2010/main" val="2616462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747408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795558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209386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a:p>
        </p:txBody>
      </p:sp>
    </p:spTree>
    <p:extLst>
      <p:ext uri="{BB962C8B-B14F-4D97-AF65-F5344CB8AC3E}">
        <p14:creationId xmlns:p14="http://schemas.microsoft.com/office/powerpoint/2010/main" val="2243767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548497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11/10/2025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180536738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2223" y="120580"/>
            <a:ext cx="11455121" cy="643095"/>
          </a:xfrm>
        </p:spPr>
        <p:txBody>
          <a:bodyPr>
            <a:noAutofit/>
          </a:bodyPr>
          <a:lstStyle/>
          <a:p>
            <a:pPr algn="ctr"/>
            <a:r>
              <a:rPr lang="uk-UA" sz="2800" b="1" dirty="0">
                <a:solidFill>
                  <a:srgbClr val="00B050"/>
                </a:solidFill>
              </a:rPr>
              <a:t>Організація роботи у сфері екологічної безпеки на підприємстві</a:t>
            </a:r>
          </a:p>
        </p:txBody>
      </p:sp>
      <p:sp>
        <p:nvSpPr>
          <p:cNvPr id="3" name="Объект 2"/>
          <p:cNvSpPr>
            <a:spLocks noGrp="1"/>
          </p:cNvSpPr>
          <p:nvPr>
            <p:ph idx="1"/>
          </p:nvPr>
        </p:nvSpPr>
        <p:spPr>
          <a:xfrm>
            <a:off x="251209" y="954594"/>
            <a:ext cx="11374734" cy="5707464"/>
          </a:xfrm>
        </p:spPr>
        <p:txBody>
          <a:bodyPr>
            <a:normAutofit/>
          </a:bodyPr>
          <a:lstStyle/>
          <a:p>
            <a:pPr algn="just"/>
            <a:r>
              <a:rPr lang="uk-UA" sz="2000" dirty="0"/>
              <a:t>Законодавчі підстави утворення у крупному підприємстві </a:t>
            </a:r>
            <a:r>
              <a:rPr lang="uk-UA" sz="2000" dirty="0">
                <a:solidFill>
                  <a:srgbClr val="FF0000"/>
                </a:solidFill>
              </a:rPr>
              <a:t>окремої служби </a:t>
            </a:r>
            <a:r>
              <a:rPr lang="uk-UA" sz="2000" dirty="0"/>
              <a:t>екологічної безпеки, </a:t>
            </a:r>
            <a:r>
              <a:rPr lang="uk-UA" sz="2000" dirty="0">
                <a:solidFill>
                  <a:srgbClr val="FF0000"/>
                </a:solidFill>
              </a:rPr>
              <a:t>підпорядкованої безпосередньо керівнику підприємства</a:t>
            </a:r>
            <a:r>
              <a:rPr lang="uk-UA" sz="2000" dirty="0"/>
              <a:t>,  у екологічному законодавстві </a:t>
            </a:r>
            <a:r>
              <a:rPr lang="uk-UA" sz="2000" dirty="0">
                <a:solidFill>
                  <a:srgbClr val="FF0000"/>
                </a:solidFill>
              </a:rPr>
              <a:t>чітко не визначені</a:t>
            </a:r>
            <a:r>
              <a:rPr lang="uk-UA" sz="2000" dirty="0"/>
              <a:t>, на відміну від підстав для створення служби пожежної безпеки чи служби охорони праці.</a:t>
            </a:r>
          </a:p>
          <a:p>
            <a:pPr algn="just"/>
            <a:r>
              <a:rPr lang="uk-UA" sz="2000" dirty="0"/>
              <a:t>Крупні підприємства, особливо ті, у яких є відокремлені територіальні підрозділи (філії), розпорядчим документом (наприклад - </a:t>
            </a:r>
            <a:r>
              <a:rPr lang="uk-UA" sz="2000" i="1" dirty="0"/>
              <a:t>наказ</a:t>
            </a:r>
            <a:r>
              <a:rPr lang="uk-UA" sz="2000" dirty="0"/>
              <a:t>) створюють спеціальні екологічні відокремлені підрозділи (служби, відділи, відділення, сектори і </a:t>
            </a:r>
            <a:r>
              <a:rPr lang="uk-UA" sz="2000" dirty="0" err="1"/>
              <a:t>т.п</a:t>
            </a:r>
            <a:r>
              <a:rPr lang="uk-UA" sz="2000" dirty="0"/>
              <a:t>.).</a:t>
            </a:r>
          </a:p>
        </p:txBody>
      </p:sp>
    </p:spTree>
    <p:extLst>
      <p:ext uri="{BB962C8B-B14F-4D97-AF65-F5344CB8AC3E}">
        <p14:creationId xmlns:p14="http://schemas.microsoft.com/office/powerpoint/2010/main" val="1992395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311499" y="230188"/>
            <a:ext cx="11620151" cy="6534596"/>
          </a:xfrm>
        </p:spPr>
        <p:txBody>
          <a:bodyPr>
            <a:normAutofit lnSpcReduction="10000"/>
          </a:bodyPr>
          <a:lstStyle/>
          <a:p>
            <a:pPr algn="just"/>
            <a:r>
              <a:rPr lang="uk-UA" b="1" dirty="0"/>
              <a:t>Порядок заповнення граф плану</a:t>
            </a:r>
            <a:endParaRPr lang="uk-UA" dirty="0"/>
          </a:p>
          <a:p>
            <a:pPr algn="just"/>
            <a:r>
              <a:rPr lang="uk-UA" dirty="0"/>
              <a:t> У графі 2 наводять найменування заходу, назву структурного підрозділу філії (цеху, центру тощо) та його юридичну адресу.</a:t>
            </a:r>
          </a:p>
          <a:p>
            <a:pPr algn="just"/>
            <a:r>
              <a:rPr lang="uk-UA" dirty="0"/>
              <a:t>У графі 3 вказується підстава для включення із врахуванням рекомендацій розділу І.</a:t>
            </a:r>
          </a:p>
          <a:p>
            <a:pPr algn="just"/>
            <a:r>
              <a:rPr lang="uk-UA" dirty="0"/>
              <a:t>У графі 4 вказується код витрат. Використання інших кодів витрат не рекомендується.</a:t>
            </a:r>
          </a:p>
          <a:p>
            <a:pPr algn="just"/>
            <a:r>
              <a:rPr lang="uk-UA" dirty="0"/>
              <a:t>У графі 5 вказується орієнтовний обсяг необхідного фінансування. У разі розроблення заходу, здійснення якого планується упродовж декількох кварталів, у графах 6 – 9 вказується обсяг фінансування за кварталами.</a:t>
            </a:r>
          </a:p>
          <a:p>
            <a:pPr algn="just"/>
            <a:r>
              <a:rPr lang="uk-UA" dirty="0"/>
              <a:t>У графі 10 вказується конкретний очікуваний кінцевий результат виконання заходу. </a:t>
            </a:r>
          </a:p>
          <a:p>
            <a:pPr algn="just"/>
            <a:r>
              <a:rPr lang="uk-UA" dirty="0"/>
              <a:t>У графі 11 вказується термін виконання. Термін виконання може бути уточнено, у тому числі -  за результатами квартальних звітів.</a:t>
            </a:r>
          </a:p>
          <a:p>
            <a:pPr algn="just"/>
            <a:r>
              <a:rPr lang="uk-UA" dirty="0"/>
              <a:t>У графі 12 вказуються індикатори виконання за кожним заходом, які підтверджують досягнення очікуваного результату та можуть бути перевірені. Індикатори можуть бути тільки конкретними, чіткими та недвозначними. Рекомендується розробляти індикатори, що містять числові значення. Індикаторами виконання можуть бути проміжні результати робіт за етапами, відсотки виконання плану у розрізі кварталів, відсотки зменшення кількості викидів, результати впровадження очікуваного результату.</a:t>
            </a:r>
            <a:r>
              <a:rPr lang="uk-UA" i="1" dirty="0"/>
              <a:t> </a:t>
            </a:r>
          </a:p>
          <a:p>
            <a:pPr algn="just"/>
            <a:r>
              <a:rPr lang="uk-UA" sz="1700" i="1" dirty="0"/>
              <a:t>Наприклад: отримання документу дозвільного характеру – дозволу на викиди забруднюючих речовин у атмосферне повітря стаціонарними джерелами; зменшення викидів забруднюючих речовин у атмосферне повітря на 20 %; зменшення кількості відходів на 10 %; зменшення витрат на управління відходами внаслідок зменшення кількості їх утворення до 15 %; отримання позитивного висновку санітарно-гігієнічної експертизи стосовно якості води тощо.</a:t>
            </a:r>
            <a:endParaRPr lang="uk-UA" sz="1700" dirty="0"/>
          </a:p>
          <a:p>
            <a:pPr algn="just"/>
            <a:endParaRPr lang="uk-UA" dirty="0"/>
          </a:p>
        </p:txBody>
      </p:sp>
    </p:spTree>
    <p:extLst>
      <p:ext uri="{BB962C8B-B14F-4D97-AF65-F5344CB8AC3E}">
        <p14:creationId xmlns:p14="http://schemas.microsoft.com/office/powerpoint/2010/main" val="1157990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4196" y="79734"/>
            <a:ext cx="10299940" cy="461805"/>
          </a:xfrm>
        </p:spPr>
        <p:txBody>
          <a:bodyPr>
            <a:normAutofit/>
          </a:bodyPr>
          <a:lstStyle/>
          <a:p>
            <a:pPr algn="ctr"/>
            <a:r>
              <a:rPr lang="uk-UA" sz="2400" b="1" dirty="0">
                <a:solidFill>
                  <a:srgbClr val="00B050"/>
                </a:solidFill>
              </a:rPr>
              <a:t>Планування роботи у сфері екологічної безпеки на підприємстві</a:t>
            </a:r>
          </a:p>
        </p:txBody>
      </p:sp>
      <p:sp>
        <p:nvSpPr>
          <p:cNvPr id="3" name="Объект 2"/>
          <p:cNvSpPr>
            <a:spLocks noGrp="1"/>
          </p:cNvSpPr>
          <p:nvPr>
            <p:ph idx="1"/>
          </p:nvPr>
        </p:nvSpPr>
        <p:spPr>
          <a:xfrm>
            <a:off x="341645" y="630316"/>
            <a:ext cx="11646040" cy="6143347"/>
          </a:xfrm>
        </p:spPr>
        <p:txBody>
          <a:bodyPr>
            <a:normAutofit/>
          </a:bodyPr>
          <a:lstStyle/>
          <a:p>
            <a:pPr algn="just"/>
            <a:r>
              <a:rPr lang="uk-UA" dirty="0"/>
              <a:t>Основним робочим документом є Річні Плани з охорони навколишнього природного середовища підприємства (далі – План ОНПС).</a:t>
            </a:r>
          </a:p>
          <a:p>
            <a:pPr algn="just"/>
            <a:r>
              <a:rPr lang="uk-UA" dirty="0"/>
              <a:t>Для організації розроблення планів з охорони навколишнього природного середовища та контролю за їх виконанням на підприємстві та у відокремлених територіальних підрозділах (філіях) створюється Комісія з екологічної безпеки, яку, як правило, очолює заступник директора.</a:t>
            </a:r>
          </a:p>
          <a:p>
            <a:pPr algn="just"/>
            <a:r>
              <a:rPr lang="uk-UA" dirty="0"/>
              <a:t>Для забезпечення процесу планування служба екології (еколог) центрального офісу розробляє Методичні вказівки з розроблення пропозицій до проекту Плану ОНПС.</a:t>
            </a:r>
          </a:p>
          <a:p>
            <a:pPr algn="just"/>
            <a:r>
              <a:rPr lang="uk-UA" dirty="0"/>
              <a:t>Проект Плану ОНПС у філіях розробляється до початку планування бюджету на наступний рік (орієнтовно - 15 вересня), розглядається на засіданні Комісії з екологічної безпеки та надсилається до центрального офісу для врахування при розроблення зведеного Плану ОНПС підприємства. </a:t>
            </a:r>
          </a:p>
          <a:p>
            <a:pPr algn="just"/>
            <a:r>
              <a:rPr lang="uk-UA" dirty="0"/>
              <a:t>Розроблений проект Плану ОНПС розглядається на засіданні Комісії з екологічної безпеки підприємства.</a:t>
            </a:r>
          </a:p>
          <a:p>
            <a:pPr algn="just"/>
            <a:r>
              <a:rPr lang="uk-UA" dirty="0"/>
              <a:t>На основі затвердженого Плану ОНПС розробляють та затверджують плани ОНПС філій.</a:t>
            </a:r>
          </a:p>
          <a:p>
            <a:pPr algn="just"/>
            <a:r>
              <a:rPr lang="uk-UA" dirty="0"/>
              <a:t>До проекту Плану включаються роботи, що фінансуються за рахунок кодів Матеріальні витрати, Інші операційні витрати, Інвестиційні витрати і складають нові роботи та послуги, перехідні роботи та послуги, заборгованість за виконані роботи та послуги.</a:t>
            </a:r>
          </a:p>
          <a:p>
            <a:pPr algn="just"/>
            <a:endParaRPr lang="uk-UA" dirty="0"/>
          </a:p>
        </p:txBody>
      </p:sp>
    </p:spTree>
    <p:extLst>
      <p:ext uri="{BB962C8B-B14F-4D97-AF65-F5344CB8AC3E}">
        <p14:creationId xmlns:p14="http://schemas.microsoft.com/office/powerpoint/2010/main" val="4094481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2999" y="162472"/>
            <a:ext cx="10979268" cy="743051"/>
          </a:xfrm>
        </p:spPr>
        <p:txBody>
          <a:bodyPr>
            <a:normAutofit fontScale="90000"/>
          </a:bodyPr>
          <a:lstStyle/>
          <a:p>
            <a:pPr algn="ctr"/>
            <a:r>
              <a:rPr lang="uk-UA" sz="2700" dirty="0"/>
              <a:t>Здійснення внутрішнього нагляду(контролю) за дотриманням природоохоронного законодавства</a:t>
            </a:r>
            <a:br>
              <a:rPr lang="uk-UA" sz="2700" dirty="0"/>
            </a:br>
            <a:endParaRPr lang="uk-UA" dirty="0"/>
          </a:p>
        </p:txBody>
      </p:sp>
      <p:sp>
        <p:nvSpPr>
          <p:cNvPr id="3" name="Объект 2"/>
          <p:cNvSpPr>
            <a:spLocks noGrp="1"/>
          </p:cNvSpPr>
          <p:nvPr>
            <p:ph idx="1"/>
          </p:nvPr>
        </p:nvSpPr>
        <p:spPr>
          <a:xfrm>
            <a:off x="291402" y="1145513"/>
            <a:ext cx="11631309" cy="5345722"/>
          </a:xfrm>
        </p:spPr>
        <p:txBody>
          <a:bodyPr>
            <a:normAutofit fontScale="85000" lnSpcReduction="20000"/>
          </a:bodyPr>
          <a:lstStyle/>
          <a:p>
            <a:pPr marL="0" indent="0" algn="just">
              <a:buNone/>
            </a:pPr>
            <a:r>
              <a:rPr lang="uk-UA" dirty="0"/>
              <a:t>Здійснення внутрішнього нагляду і контролю передбачено законами України:</a:t>
            </a:r>
          </a:p>
          <a:p>
            <a:pPr marL="0" indent="0" algn="just">
              <a:buNone/>
            </a:pPr>
            <a:r>
              <a:rPr lang="uk-UA" i="1" dirty="0">
                <a:solidFill>
                  <a:srgbClr val="FF0000"/>
                </a:solidFill>
              </a:rPr>
              <a:t>Водний кодекс України </a:t>
            </a:r>
          </a:p>
          <a:p>
            <a:pPr marL="0" indent="0" algn="just">
              <a:buNone/>
            </a:pPr>
            <a:r>
              <a:rPr lang="uk-UA" i="1" dirty="0"/>
              <a:t>Стаття 44. Обов'язки водокористувачів. </a:t>
            </a:r>
          </a:p>
          <a:p>
            <a:pPr marL="0" indent="0" algn="just">
              <a:buNone/>
            </a:pPr>
            <a:r>
              <a:rPr lang="uk-UA" i="1" dirty="0"/>
              <a:t>Пункт  7) здійснювати облік забору та використання вод, вести контроль за якістю і кількістю скинутих у водні об'єкти зворотних вод і забруднюючих речовин та за якістю води водних об'єктів у контрольних створах … </a:t>
            </a:r>
          </a:p>
          <a:p>
            <a:pPr marL="0" indent="0" algn="just">
              <a:buNone/>
            </a:pPr>
            <a:r>
              <a:rPr lang="uk-UA" i="1" dirty="0">
                <a:solidFill>
                  <a:srgbClr val="FF0000"/>
                </a:solidFill>
              </a:rPr>
              <a:t>ЗУ «Про відходи» </a:t>
            </a:r>
          </a:p>
          <a:p>
            <a:pPr marL="0" indent="0" algn="just">
              <a:buNone/>
            </a:pPr>
            <a:r>
              <a:rPr lang="uk-UA" dirty="0"/>
              <a:t>Стаття 17. Обов'язки суб'єктів господарської діяльності у сфері поводження з відходами. </a:t>
            </a:r>
          </a:p>
          <a:p>
            <a:pPr marL="0" indent="0" algn="just">
              <a:buNone/>
            </a:pPr>
            <a:r>
              <a:rPr lang="uk-UA" i="1" dirty="0"/>
              <a:t>Пункт  и) здійснювати контроль за станом місць чи об'єктів розміщення власних відходів; </a:t>
            </a:r>
          </a:p>
          <a:p>
            <a:pPr marL="0" indent="0" algn="just">
              <a:buNone/>
            </a:pPr>
            <a:r>
              <a:rPr lang="uk-UA" i="1" dirty="0">
                <a:solidFill>
                  <a:srgbClr val="FF0000"/>
                </a:solidFill>
              </a:rPr>
              <a:t>ЗУ «Про охорону атмосферного повітря»</a:t>
            </a:r>
            <a:r>
              <a:rPr lang="uk-UA" b="1" i="1" dirty="0">
                <a:solidFill>
                  <a:srgbClr val="FF0000"/>
                </a:solidFill>
              </a:rPr>
              <a:t> </a:t>
            </a:r>
          </a:p>
          <a:p>
            <a:pPr marL="0" indent="0" algn="just">
              <a:buNone/>
            </a:pPr>
            <a:r>
              <a:rPr lang="uk-UA" i="1" dirty="0"/>
              <a:t>Стаття 29. Виробничий контроль за охороною атмосферного повітря.</a:t>
            </a:r>
          </a:p>
          <a:p>
            <a:pPr marL="0" indent="0" algn="just">
              <a:buNone/>
            </a:pPr>
            <a:r>
              <a:rPr lang="uk-UA" i="1" dirty="0"/>
              <a:t> Виробничий контроль за охороною атмосферного повітря здійснюється підприємствами, установами, організаціями та громадянами - суб'єктами підприємницької діяльності в процесі їх господарської та іншої діяльності, якщо вона справляє шкідливий вплив на стан атмосферного повітря.</a:t>
            </a:r>
          </a:p>
          <a:p>
            <a:pPr marL="0" indent="0" algn="just">
              <a:buNone/>
            </a:pPr>
            <a:r>
              <a:rPr lang="ru-RU" b="1" i="1" dirty="0">
                <a:solidFill>
                  <a:srgbClr val="FF0000"/>
                </a:solidFill>
              </a:rPr>
              <a:t>Про </a:t>
            </a:r>
            <a:r>
              <a:rPr lang="ru-RU" b="1" i="1" dirty="0" err="1">
                <a:solidFill>
                  <a:srgbClr val="FF0000"/>
                </a:solidFill>
              </a:rPr>
              <a:t>інтегроване</a:t>
            </a:r>
            <a:r>
              <a:rPr lang="ru-RU" b="1" i="1" dirty="0">
                <a:solidFill>
                  <a:srgbClr val="FF0000"/>
                </a:solidFill>
              </a:rPr>
              <a:t> </a:t>
            </a:r>
            <a:r>
              <a:rPr lang="ru-RU" b="1" i="1" dirty="0" err="1">
                <a:solidFill>
                  <a:srgbClr val="FF0000"/>
                </a:solidFill>
              </a:rPr>
              <a:t>запобігання</a:t>
            </a:r>
            <a:r>
              <a:rPr lang="ru-RU" b="1" i="1" dirty="0">
                <a:solidFill>
                  <a:srgbClr val="FF0000"/>
                </a:solidFill>
              </a:rPr>
              <a:t> та контроль </a:t>
            </a:r>
            <a:r>
              <a:rPr lang="ru-RU" b="1" i="1" dirty="0" err="1">
                <a:solidFill>
                  <a:srgbClr val="FF0000"/>
                </a:solidFill>
              </a:rPr>
              <a:t>промислового</a:t>
            </a:r>
            <a:r>
              <a:rPr lang="ru-RU" b="1" i="1" dirty="0">
                <a:solidFill>
                  <a:srgbClr val="FF0000"/>
                </a:solidFill>
              </a:rPr>
              <a:t> </a:t>
            </a:r>
            <a:r>
              <a:rPr lang="ru-RU" b="1" i="1" dirty="0" err="1">
                <a:solidFill>
                  <a:srgbClr val="FF0000"/>
                </a:solidFill>
              </a:rPr>
              <a:t>забруднення</a:t>
            </a:r>
            <a:endParaRPr lang="ru-RU" b="1" i="1" dirty="0">
              <a:solidFill>
                <a:srgbClr val="FF0000"/>
              </a:solidFill>
            </a:endParaRPr>
          </a:p>
          <a:p>
            <a:pPr marL="0" indent="0" algn="just">
              <a:buNone/>
            </a:pPr>
            <a:r>
              <a:rPr lang="ru-RU" i="1" dirty="0" err="1"/>
              <a:t>Стаття</a:t>
            </a:r>
            <a:r>
              <a:rPr lang="ru-RU" i="1" dirty="0"/>
              <a:t> 16. </a:t>
            </a:r>
            <a:r>
              <a:rPr lang="ru-RU" i="1" dirty="0" err="1"/>
              <a:t>Основні</a:t>
            </a:r>
            <a:r>
              <a:rPr lang="ru-RU" i="1" dirty="0"/>
              <a:t> </a:t>
            </a:r>
            <a:r>
              <a:rPr lang="ru-RU" i="1" dirty="0" err="1"/>
              <a:t>обов’язки</a:t>
            </a:r>
            <a:r>
              <a:rPr lang="ru-RU" i="1" dirty="0"/>
              <a:t> оператора установки</a:t>
            </a:r>
          </a:p>
          <a:p>
            <a:pPr marL="0" indent="0" algn="just">
              <a:buNone/>
            </a:pPr>
            <a:r>
              <a:rPr lang="uk-UA" i="1" dirty="0"/>
              <a:t>Абзац другий підпункту 8) пункту 1 </a:t>
            </a:r>
          </a:p>
          <a:p>
            <a:pPr marL="0" indent="0" algn="just">
              <a:buNone/>
            </a:pPr>
            <a:r>
              <a:rPr lang="uk-UA" i="1" dirty="0"/>
              <a:t> </a:t>
            </a:r>
            <a:r>
              <a:rPr lang="ru-RU" i="1" dirty="0"/>
              <a:t>З метою </a:t>
            </a:r>
            <a:r>
              <a:rPr lang="ru-RU" i="1" dirty="0" err="1"/>
              <a:t>реалізації</a:t>
            </a:r>
            <a:r>
              <a:rPr lang="ru-RU" i="1" dirty="0"/>
              <a:t> </a:t>
            </a:r>
            <a:r>
              <a:rPr lang="ru-RU" i="1" dirty="0" err="1"/>
              <a:t>вимог</a:t>
            </a:r>
            <a:r>
              <a:rPr lang="ru-RU" i="1" dirty="0"/>
              <a:t> </a:t>
            </a:r>
            <a:r>
              <a:rPr lang="ru-RU" i="1" dirty="0" err="1"/>
              <a:t>цього</a:t>
            </a:r>
            <a:r>
              <a:rPr lang="ru-RU" i="1" dirty="0"/>
              <a:t> Закону оператор установки </a:t>
            </a:r>
            <a:r>
              <a:rPr lang="ru-RU" i="1" dirty="0" err="1"/>
              <a:t>утворює</a:t>
            </a:r>
            <a:r>
              <a:rPr lang="ru-RU" i="1" dirty="0"/>
              <a:t> </a:t>
            </a:r>
            <a:r>
              <a:rPr lang="ru-RU" i="1" dirty="0" err="1"/>
              <a:t>структурний</a:t>
            </a:r>
            <a:r>
              <a:rPr lang="ru-RU" i="1" dirty="0"/>
              <a:t> </a:t>
            </a:r>
            <a:r>
              <a:rPr lang="ru-RU" i="1" dirty="0" err="1"/>
              <a:t>підрозділ</a:t>
            </a:r>
            <a:r>
              <a:rPr lang="ru-RU" i="1" dirty="0"/>
              <a:t> з </a:t>
            </a:r>
            <a:r>
              <a:rPr lang="ru-RU" i="1" dirty="0" err="1"/>
              <a:t>охорони</a:t>
            </a:r>
            <a:r>
              <a:rPr lang="ru-RU" i="1" dirty="0"/>
              <a:t> </a:t>
            </a:r>
            <a:r>
              <a:rPr lang="ru-RU" i="1" dirty="0" err="1"/>
              <a:t>довкілля</a:t>
            </a:r>
            <a:r>
              <a:rPr lang="ru-RU" i="1" dirty="0"/>
              <a:t> та </a:t>
            </a:r>
            <a:r>
              <a:rPr lang="ru-RU" i="1" dirty="0" err="1"/>
              <a:t>визначає</a:t>
            </a:r>
            <a:r>
              <a:rPr lang="ru-RU" i="1" dirty="0"/>
              <a:t> </a:t>
            </a:r>
            <a:r>
              <a:rPr lang="ru-RU" i="1" dirty="0" err="1"/>
              <a:t>його</a:t>
            </a:r>
            <a:r>
              <a:rPr lang="ru-RU" i="1" dirty="0"/>
              <a:t> </a:t>
            </a:r>
            <a:r>
              <a:rPr lang="ru-RU" i="1" dirty="0" err="1"/>
              <a:t>функції</a:t>
            </a:r>
            <a:endParaRPr lang="uk-UA" i="1" dirty="0"/>
          </a:p>
        </p:txBody>
      </p:sp>
    </p:spTree>
    <p:extLst>
      <p:ext uri="{BB962C8B-B14F-4D97-AF65-F5344CB8AC3E}">
        <p14:creationId xmlns:p14="http://schemas.microsoft.com/office/powerpoint/2010/main" val="2293578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Объект 2"/>
          <p:cNvSpPr>
            <a:spLocks noGrp="1"/>
          </p:cNvSpPr>
          <p:nvPr>
            <p:ph idx="1"/>
          </p:nvPr>
        </p:nvSpPr>
        <p:spPr>
          <a:xfrm>
            <a:off x="411982" y="381739"/>
            <a:ext cx="11404197" cy="6036815"/>
          </a:xfrm>
        </p:spPr>
        <p:txBody>
          <a:bodyPr>
            <a:normAutofit/>
          </a:bodyPr>
          <a:lstStyle/>
          <a:p>
            <a:pPr marL="0" indent="0">
              <a:buNone/>
            </a:pPr>
            <a:r>
              <a:rPr lang="uk-UA" dirty="0"/>
              <a:t>Для реалізації ефективного внутрішнього нагляду (контролю) за дотриманням екологічного законодавства рекомендується крупним підприємствам, особливо тим, у яких є відокремлені територіальні підрозділи (філії) розпорядчим документом затвердити:</a:t>
            </a:r>
          </a:p>
          <a:p>
            <a:pPr>
              <a:buFont typeface="Wingdings" panose="05000000000000000000" pitchFamily="2" charset="2"/>
              <a:buChar char="Ø"/>
            </a:pPr>
            <a:r>
              <a:rPr lang="uk-UA" dirty="0"/>
              <a:t> порядок здійснення контролю на підприємстві; </a:t>
            </a:r>
          </a:p>
          <a:p>
            <a:pPr>
              <a:buFont typeface="Wingdings" panose="05000000000000000000" pitchFamily="2" charset="2"/>
              <a:buChar char="Ø"/>
            </a:pPr>
            <a:r>
              <a:rPr lang="uk-UA" dirty="0"/>
              <a:t>перелік питань для контролю; </a:t>
            </a:r>
          </a:p>
          <a:p>
            <a:pPr>
              <a:buFont typeface="Wingdings" panose="05000000000000000000" pitchFamily="2" charset="2"/>
              <a:buChar char="Ø"/>
            </a:pPr>
            <a:r>
              <a:rPr lang="uk-UA" dirty="0"/>
              <a:t>повноваження осіб, що здійснюють контроль, зокрема – право надавати керівникам філій обов’язкові до виконання приписи;</a:t>
            </a:r>
          </a:p>
          <a:p>
            <a:pPr>
              <a:buFont typeface="Wingdings" panose="05000000000000000000" pitchFamily="2" charset="2"/>
              <a:buChar char="Ø"/>
            </a:pPr>
            <a:r>
              <a:rPr lang="uk-UA" dirty="0"/>
              <a:t>Форму припису та порядок контролю за його виконанням та ін.</a:t>
            </a:r>
          </a:p>
          <a:p>
            <a:pPr marL="0" indent="0">
              <a:buNone/>
            </a:pPr>
            <a:r>
              <a:rPr lang="uk-UA" dirty="0"/>
              <a:t>Такими документами можуть бути наказ по підприємству, корпоративний стандарт тощо.</a:t>
            </a:r>
          </a:p>
          <a:p>
            <a:pPr marL="0" indent="0">
              <a:buNone/>
            </a:pPr>
            <a:r>
              <a:rPr lang="uk-UA" i="1" dirty="0"/>
              <a:t>Наприклад: </a:t>
            </a:r>
          </a:p>
          <a:p>
            <a:pPr>
              <a:buFont typeface="Wingdings" panose="05000000000000000000" pitchFamily="2" charset="2"/>
              <a:buChar char="§"/>
            </a:pPr>
            <a:r>
              <a:rPr lang="uk-UA" i="1" dirty="0"/>
              <a:t>КСТ «Порядок здійснення внутрішнього нагляду(контролю) за дотриманням природоохоронного законодавства у філіях ПАТ «___________________»;</a:t>
            </a:r>
          </a:p>
          <a:p>
            <a:pPr>
              <a:buFont typeface="Wingdings" panose="05000000000000000000" pitchFamily="2" charset="2"/>
              <a:buChar char="§"/>
            </a:pPr>
            <a:r>
              <a:rPr lang="uk-UA" i="1" dirty="0"/>
              <a:t>Наказ «Про здійснення внутрішнього нагляду(контролю) за дотриманням природоохоронного законодавства у філіях ПАТ «___________________» та затвердження Порядку проведення такого контролю </a:t>
            </a:r>
          </a:p>
          <a:p>
            <a:endParaRPr lang="uk-UA" dirty="0"/>
          </a:p>
          <a:p>
            <a:endParaRPr lang="uk-UA" dirty="0"/>
          </a:p>
          <a:p>
            <a:endParaRPr lang="uk-UA" dirty="0"/>
          </a:p>
        </p:txBody>
      </p:sp>
    </p:spTree>
    <p:extLst>
      <p:ext uri="{BB962C8B-B14F-4D97-AF65-F5344CB8AC3E}">
        <p14:creationId xmlns:p14="http://schemas.microsoft.com/office/powerpoint/2010/main" val="886268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457200"/>
            <a:ext cx="8990541" cy="485775"/>
          </a:xfrm>
        </p:spPr>
        <p:txBody>
          <a:bodyPr>
            <a:normAutofit/>
          </a:bodyPr>
          <a:lstStyle/>
          <a:p>
            <a:pPr algn="ctr"/>
            <a:r>
              <a:rPr lang="uk-UA" sz="2400" dirty="0"/>
              <a:t>Створення комісій з екологічної безпеки</a:t>
            </a:r>
          </a:p>
        </p:txBody>
      </p:sp>
      <p:sp>
        <p:nvSpPr>
          <p:cNvPr id="3" name="Місце для вмісту 2"/>
          <p:cNvSpPr>
            <a:spLocks noGrp="1"/>
          </p:cNvSpPr>
          <p:nvPr>
            <p:ph idx="1"/>
          </p:nvPr>
        </p:nvSpPr>
        <p:spPr>
          <a:xfrm>
            <a:off x="391886" y="942975"/>
            <a:ext cx="11566335" cy="5749227"/>
          </a:xfrm>
        </p:spPr>
        <p:txBody>
          <a:bodyPr>
            <a:normAutofit/>
          </a:bodyPr>
          <a:lstStyle/>
          <a:p>
            <a:r>
              <a:rPr lang="uk-UA" dirty="0"/>
              <a:t>Основним завданням комісії є координація діяльності структурних підрозділів, відділів та служб</a:t>
            </a:r>
          </a:p>
          <a:p>
            <a:r>
              <a:rPr lang="uk-UA" dirty="0"/>
              <a:t>Створюється наказом, яким визначається склад Комісії, повноваження, розподіл функцій між членами комісії та ін.</a:t>
            </a:r>
          </a:p>
          <a:p>
            <a:r>
              <a:rPr lang="uk-UA" dirty="0"/>
              <a:t>Комісію очолює заступник керівника (територіального підрозділу). Еколог – секретар. Складається із керівників окремих виробничих підрозділів, технічних служб, транспортних дільниць тощо. Обов'язково – бухгалтер, юрист, відділ </a:t>
            </a:r>
            <a:r>
              <a:rPr lang="uk-UA" dirty="0" err="1"/>
              <a:t>закупівель</a:t>
            </a:r>
            <a:r>
              <a:rPr lang="uk-UA" dirty="0"/>
              <a:t>.</a:t>
            </a:r>
          </a:p>
          <a:p>
            <a:r>
              <a:rPr lang="uk-UA" dirty="0"/>
              <a:t> Засідання – щокварталу та при потребі. </a:t>
            </a:r>
          </a:p>
          <a:p>
            <a:r>
              <a:rPr lang="uk-UA" dirty="0"/>
              <a:t>Розглядається план природоохоронних заходів, план управління відходами, екологічний бюджет, виконання плану, підготовка до перевірок та результати перевірок та ін.</a:t>
            </a:r>
          </a:p>
          <a:p>
            <a:r>
              <a:rPr lang="uk-UA" dirty="0"/>
              <a:t>Має право:</a:t>
            </a:r>
          </a:p>
          <a:p>
            <a:pPr lvl="1">
              <a:buFont typeface="Wingdings" panose="05000000000000000000" pitchFamily="2" charset="2"/>
              <a:buChar char="v"/>
            </a:pPr>
            <a:r>
              <a:rPr lang="uk-UA" dirty="0"/>
              <a:t>заслуховувати керівників структурних підрозділів, відділів та служб з питань, що належать до їх компетенції та давати їм відповідні доручення;</a:t>
            </a:r>
            <a:endParaRPr lang="uk-UA" sz="1400" dirty="0"/>
          </a:p>
          <a:p>
            <a:pPr lvl="1">
              <a:buFont typeface="Wingdings" panose="05000000000000000000" pitchFamily="2" charset="2"/>
              <a:buChar char="v"/>
            </a:pPr>
            <a:r>
              <a:rPr lang="uk-UA" dirty="0"/>
              <a:t>отримувати від керівників структурних підрозділів, відділів та служб матеріали, документи та оперативну інформацію, необхідну для вирішення питань з дотримання природоохоронного законодавства;</a:t>
            </a:r>
            <a:endParaRPr lang="uk-UA" sz="1400" dirty="0"/>
          </a:p>
          <a:p>
            <a:pPr lvl="1">
              <a:buFont typeface="Wingdings" panose="05000000000000000000" pitchFamily="2" charset="2"/>
              <a:buChar char="v"/>
            </a:pPr>
            <a:r>
              <a:rPr lang="uk-UA" dirty="0"/>
              <a:t>розглядати матеріали перевірок щодо дотримання природоохоронного законодавства, приймати рішення про застосування заходів попередження порушень та клопотати перед керівництвом щодо притягнення до відповідальності;</a:t>
            </a:r>
          </a:p>
        </p:txBody>
      </p:sp>
    </p:spTree>
    <p:extLst>
      <p:ext uri="{BB962C8B-B14F-4D97-AF65-F5344CB8AC3E}">
        <p14:creationId xmlns:p14="http://schemas.microsoft.com/office/powerpoint/2010/main" val="2399584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32079" y="390525"/>
            <a:ext cx="11517034" cy="6223000"/>
          </a:xfrm>
        </p:spPr>
        <p:txBody>
          <a:bodyPr/>
          <a:lstStyle/>
          <a:p>
            <a:r>
              <a:rPr lang="uk-UA" dirty="0"/>
              <a:t>До проекту Плану включаються роботи, що фінансуються за рахунок кодів Матеріальні витрати, Інші операційні витрати, Інвестиційні витрати і складають нові роботи та послуги, перехідні роботи та послуги, заборгованість за виконані роботи та послуги.</a:t>
            </a:r>
          </a:p>
          <a:p>
            <a:r>
              <a:rPr lang="uk-UA" dirty="0"/>
              <a:t>У сфері охорони навколишнього природного середовища та екологічної безпеки плануються роботи і послуги, спрямовані на:</a:t>
            </a:r>
            <a:endParaRPr lang="uk-UA" sz="1100" dirty="0"/>
          </a:p>
          <a:p>
            <a:pPr lvl="0"/>
            <a:r>
              <a:rPr lang="uk-UA" sz="2000" b="1" dirty="0"/>
              <a:t>Витрати на послуги з отримання, переоформлення, продовження терміну дії дозвільних документів інших адміністративних органів (код _________):</a:t>
            </a:r>
            <a:endParaRPr lang="uk-UA" sz="1200" dirty="0"/>
          </a:p>
          <a:p>
            <a:pPr lvl="1">
              <a:buFont typeface="Wingdings" panose="05000000000000000000" pitchFamily="2" charset="2"/>
              <a:buChar char="Ø"/>
            </a:pPr>
            <a:r>
              <a:rPr lang="uk-UA" sz="1800" dirty="0"/>
              <a:t> Дозвіл на викиди забруднюючих речовин в атмосферне повітря стаціонарними джерелами. Плануються витрати на інвентаризацію джерел викидів забруднюючих речовин від стаціонарних джерел та розроблення документації, що обґрунтовує обсяги викидів забруднюючих речовин в атмосферне повітря стаціонарними джерелами для отримання документу дозвільного характеру.</a:t>
            </a:r>
            <a:endParaRPr lang="uk-UA" sz="1100" dirty="0"/>
          </a:p>
          <a:p>
            <a:pPr lvl="1">
              <a:buFont typeface="Wingdings" panose="05000000000000000000" pitchFamily="2" charset="2"/>
              <a:buChar char="Ø"/>
            </a:pPr>
            <a:r>
              <a:rPr lang="ru-RU" sz="1800" dirty="0" err="1"/>
              <a:t>Дозвільні</a:t>
            </a:r>
            <a:r>
              <a:rPr lang="ru-RU" sz="1800" dirty="0"/>
              <a:t> </a:t>
            </a:r>
            <a:r>
              <a:rPr lang="ru-RU" sz="1800" dirty="0" err="1"/>
              <a:t>документи</a:t>
            </a:r>
            <a:r>
              <a:rPr lang="ru-RU" sz="1800" dirty="0"/>
              <a:t> у </a:t>
            </a:r>
            <a:r>
              <a:rPr lang="ru-RU" sz="1800" dirty="0" err="1"/>
              <a:t>сфері</a:t>
            </a:r>
            <a:r>
              <a:rPr lang="ru-RU" sz="1800" dirty="0"/>
              <a:t> </a:t>
            </a:r>
            <a:r>
              <a:rPr lang="ru-RU" sz="1800" dirty="0" err="1"/>
              <a:t>управління</a:t>
            </a:r>
            <a:r>
              <a:rPr lang="ru-RU" sz="1800" dirty="0"/>
              <a:t> </a:t>
            </a:r>
            <a:r>
              <a:rPr lang="ru-RU" sz="1800" dirty="0" err="1"/>
              <a:t>відходами</a:t>
            </a:r>
            <a:r>
              <a:rPr lang="ru-RU" sz="1800" dirty="0"/>
              <a:t>, </a:t>
            </a:r>
            <a:r>
              <a:rPr lang="ru-RU" sz="1800" dirty="0" err="1"/>
              <a:t>зокрема</a:t>
            </a:r>
            <a:r>
              <a:rPr lang="ru-RU" sz="1800" dirty="0"/>
              <a:t> - </a:t>
            </a:r>
            <a:r>
              <a:rPr lang="ru-RU" sz="1800" dirty="0" err="1"/>
              <a:t>Дозвіл</a:t>
            </a:r>
            <a:r>
              <a:rPr lang="ru-RU" sz="1800" dirty="0"/>
              <a:t> на </a:t>
            </a:r>
            <a:r>
              <a:rPr lang="ru-RU" sz="1800" dirty="0" err="1"/>
              <a:t>здійснення</a:t>
            </a:r>
            <a:r>
              <a:rPr lang="ru-RU" sz="1800" dirty="0"/>
              <a:t> </a:t>
            </a:r>
            <a:r>
              <a:rPr lang="ru-RU" sz="1800" dirty="0" err="1"/>
              <a:t>операцій</a:t>
            </a:r>
            <a:r>
              <a:rPr lang="ru-RU" sz="1800" dirty="0"/>
              <a:t> з </a:t>
            </a:r>
            <a:r>
              <a:rPr lang="ru-RU" sz="1800" dirty="0" err="1"/>
              <a:t>оброблення</a:t>
            </a:r>
            <a:r>
              <a:rPr lang="ru-RU" sz="1800" dirty="0"/>
              <a:t> </a:t>
            </a:r>
            <a:r>
              <a:rPr lang="ru-RU" sz="1800" dirty="0" err="1"/>
              <a:t>відходів</a:t>
            </a:r>
            <a:r>
              <a:rPr lang="ru-RU" sz="1800" dirty="0"/>
              <a:t> (</a:t>
            </a:r>
            <a:r>
              <a:rPr lang="ru-RU" sz="1800" i="1" dirty="0" err="1"/>
              <a:t>якщо</a:t>
            </a:r>
            <a:r>
              <a:rPr lang="ru-RU" sz="1800" i="1" dirty="0"/>
              <a:t> </a:t>
            </a:r>
            <a:r>
              <a:rPr lang="ru-RU" sz="1800" i="1" dirty="0" err="1"/>
              <a:t>утворювач</a:t>
            </a:r>
            <a:r>
              <a:rPr lang="ru-RU" sz="1800" i="1" dirty="0"/>
              <a:t> </a:t>
            </a:r>
            <a:r>
              <a:rPr lang="uk-UA" sz="1800" i="1" dirty="0"/>
              <a:t>обробляє відходи самостійно</a:t>
            </a:r>
            <a:r>
              <a:rPr lang="uk-UA" sz="1800" dirty="0"/>
              <a:t>)</a:t>
            </a:r>
            <a:r>
              <a:rPr lang="uk-UA" sz="2000" dirty="0"/>
              <a:t>. </a:t>
            </a:r>
            <a:r>
              <a:rPr lang="uk-UA" sz="1800" dirty="0"/>
              <a:t>Плануються витрати на інвентаризацію відходів, розроблення документації, що обґрунтовує отримання документів дозвільного характеру.</a:t>
            </a:r>
            <a:endParaRPr lang="uk-UA" sz="1100" dirty="0"/>
          </a:p>
          <a:p>
            <a:pPr lvl="1">
              <a:buFont typeface="Wingdings" panose="05000000000000000000" pitchFamily="2" charset="2"/>
              <a:buChar char="Ø"/>
            </a:pPr>
            <a:r>
              <a:rPr lang="uk-UA" sz="1800" dirty="0"/>
              <a:t>Дозвіл на спеціальне водокористування. Плануються витрати на розроблення документації, що обґрунтовує отримання документів дозвільного характеру.</a:t>
            </a:r>
            <a:endParaRPr lang="uk-UA" sz="1100" dirty="0"/>
          </a:p>
          <a:p>
            <a:pPr>
              <a:buFont typeface="Wingdings" panose="05000000000000000000" pitchFamily="2" charset="2"/>
              <a:buChar char="Ø"/>
            </a:pPr>
            <a:endParaRPr lang="uk-UA" sz="2000" dirty="0"/>
          </a:p>
        </p:txBody>
      </p:sp>
    </p:spTree>
    <p:extLst>
      <p:ext uri="{BB962C8B-B14F-4D97-AF65-F5344CB8AC3E}">
        <p14:creationId xmlns:p14="http://schemas.microsoft.com/office/powerpoint/2010/main" val="573788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Объект 2"/>
          <p:cNvSpPr>
            <a:spLocks noGrp="1"/>
          </p:cNvSpPr>
          <p:nvPr>
            <p:ph idx="1"/>
          </p:nvPr>
        </p:nvSpPr>
        <p:spPr>
          <a:xfrm>
            <a:off x="371789" y="266330"/>
            <a:ext cx="11453267" cy="6445188"/>
          </a:xfrm>
        </p:spPr>
        <p:txBody>
          <a:bodyPr>
            <a:normAutofit/>
          </a:bodyPr>
          <a:lstStyle/>
          <a:p>
            <a:pPr marL="0" indent="0">
              <a:buNone/>
            </a:pPr>
            <a:r>
              <a:rPr lang="ru-RU" sz="1900" b="1" dirty="0" err="1"/>
              <a:t>Витрати</a:t>
            </a:r>
            <a:r>
              <a:rPr lang="ru-RU" sz="1900" b="1" dirty="0"/>
              <a:t> на </a:t>
            </a:r>
            <a:r>
              <a:rPr lang="ru-RU" sz="1900" b="1" dirty="0" err="1"/>
              <a:t>операції</a:t>
            </a:r>
            <a:r>
              <a:rPr lang="ru-RU" sz="1900" b="1" dirty="0"/>
              <a:t> з </a:t>
            </a:r>
            <a:r>
              <a:rPr lang="ru-RU" sz="1900" b="1" dirty="0" err="1"/>
              <a:t>управління</a:t>
            </a:r>
            <a:r>
              <a:rPr lang="ru-RU" sz="1900" b="1" dirty="0"/>
              <a:t> </a:t>
            </a:r>
            <a:r>
              <a:rPr lang="ru-RU" sz="1900" b="1" dirty="0" err="1"/>
              <a:t>відходами</a:t>
            </a:r>
            <a:r>
              <a:rPr lang="ru-RU" sz="1900" b="1" dirty="0"/>
              <a:t> - </a:t>
            </a:r>
            <a:r>
              <a:rPr lang="ru-RU" sz="1900" b="1" dirty="0" err="1"/>
              <a:t>збирання</a:t>
            </a:r>
            <a:r>
              <a:rPr lang="ru-RU" sz="1900" b="1" dirty="0"/>
              <a:t>, </a:t>
            </a:r>
            <a:r>
              <a:rPr lang="ru-RU" sz="1900" b="1" dirty="0" err="1"/>
              <a:t>перевезення</a:t>
            </a:r>
            <a:r>
              <a:rPr lang="ru-RU" sz="1900" b="1" dirty="0"/>
              <a:t>, </a:t>
            </a:r>
            <a:r>
              <a:rPr lang="ru-RU" sz="1900" b="1" dirty="0" err="1"/>
              <a:t>відновлення</a:t>
            </a:r>
            <a:r>
              <a:rPr lang="ru-RU" sz="1900" b="1" dirty="0"/>
              <a:t> та </a:t>
            </a:r>
            <a:r>
              <a:rPr lang="ru-RU" sz="1900" b="1" dirty="0" err="1"/>
              <a:t>видалення</a:t>
            </a:r>
            <a:r>
              <a:rPr lang="ru-RU" sz="1900" b="1" dirty="0"/>
              <a:t> </a:t>
            </a:r>
            <a:r>
              <a:rPr lang="ru-RU" sz="1900" b="1" dirty="0" err="1"/>
              <a:t>відходів</a:t>
            </a:r>
            <a:r>
              <a:rPr lang="ru-RU" sz="1900" b="1" dirty="0"/>
              <a:t>, </a:t>
            </a:r>
            <a:r>
              <a:rPr lang="ru-RU" sz="1900" b="1" dirty="0" err="1"/>
              <a:t>очищення</a:t>
            </a:r>
            <a:r>
              <a:rPr lang="ru-RU" sz="1900" b="1" dirty="0"/>
              <a:t> </a:t>
            </a:r>
            <a:r>
              <a:rPr lang="ru-RU" sz="1900" b="1" dirty="0" err="1"/>
              <a:t>стічних</a:t>
            </a:r>
            <a:r>
              <a:rPr lang="ru-RU" sz="1900" b="1" dirty="0"/>
              <a:t> вод, </a:t>
            </a:r>
            <a:r>
              <a:rPr lang="ru-RU" sz="1900" b="1" dirty="0" err="1"/>
              <a:t>тощо</a:t>
            </a:r>
            <a:r>
              <a:rPr lang="ru-RU" sz="1900" b="1" dirty="0"/>
              <a:t> (код _______).</a:t>
            </a:r>
          </a:p>
          <a:p>
            <a:pPr marL="177800" lvl="1" indent="-177800">
              <a:buFont typeface="Wingdings" panose="05000000000000000000" pitchFamily="2" charset="2"/>
              <a:buChar char="Ø"/>
            </a:pPr>
            <a:r>
              <a:rPr lang="uk-UA" sz="1900" dirty="0"/>
              <a:t>Витрати на </a:t>
            </a:r>
            <a:r>
              <a:rPr lang="ru-RU" sz="1900" dirty="0" err="1"/>
              <a:t>операції</a:t>
            </a:r>
            <a:r>
              <a:rPr lang="ru-RU" sz="1900" dirty="0"/>
              <a:t> з </a:t>
            </a:r>
            <a:r>
              <a:rPr lang="ru-RU" sz="1900" dirty="0" err="1"/>
              <a:t>управління</a:t>
            </a:r>
            <a:r>
              <a:rPr lang="ru-RU" sz="1900" dirty="0"/>
              <a:t> </a:t>
            </a:r>
            <a:r>
              <a:rPr lang="ru-RU" sz="1900" dirty="0" err="1"/>
              <a:t>відходами</a:t>
            </a:r>
            <a:r>
              <a:rPr lang="ru-RU" sz="1900" dirty="0"/>
              <a:t> - </a:t>
            </a:r>
            <a:r>
              <a:rPr lang="ru-RU" sz="1900" dirty="0" err="1"/>
              <a:t>збирання</a:t>
            </a:r>
            <a:r>
              <a:rPr lang="ru-RU" sz="1900" dirty="0"/>
              <a:t>, </a:t>
            </a:r>
            <a:r>
              <a:rPr lang="ru-RU" sz="1900" dirty="0" err="1"/>
              <a:t>перевезення</a:t>
            </a:r>
            <a:r>
              <a:rPr lang="ru-RU" sz="1900" dirty="0"/>
              <a:t>, </a:t>
            </a:r>
            <a:r>
              <a:rPr lang="ru-RU" sz="1900" dirty="0" err="1"/>
              <a:t>відновлення</a:t>
            </a:r>
            <a:r>
              <a:rPr lang="ru-RU" sz="1900" dirty="0"/>
              <a:t> та </a:t>
            </a:r>
            <a:r>
              <a:rPr lang="ru-RU" sz="1900" dirty="0" err="1"/>
              <a:t>видалення</a:t>
            </a:r>
            <a:r>
              <a:rPr lang="ru-RU" sz="1900" dirty="0"/>
              <a:t> </a:t>
            </a:r>
            <a:r>
              <a:rPr lang="ru-RU" sz="1900" dirty="0" err="1"/>
              <a:t>відходів</a:t>
            </a:r>
            <a:r>
              <a:rPr lang="uk-UA" sz="1900" dirty="0"/>
              <a:t>. Плануються заходи на </a:t>
            </a:r>
            <a:r>
              <a:rPr lang="ru-RU" sz="1900" dirty="0" err="1"/>
              <a:t>збирання</a:t>
            </a:r>
            <a:r>
              <a:rPr lang="ru-RU" sz="1900" dirty="0"/>
              <a:t>, </a:t>
            </a:r>
            <a:r>
              <a:rPr lang="ru-RU" sz="1900" dirty="0" err="1"/>
              <a:t>перевезення</a:t>
            </a:r>
            <a:r>
              <a:rPr lang="ru-RU" sz="1900" dirty="0"/>
              <a:t>, </a:t>
            </a:r>
            <a:r>
              <a:rPr lang="ru-RU" sz="1900" dirty="0" err="1"/>
              <a:t>відновлення</a:t>
            </a:r>
            <a:r>
              <a:rPr lang="ru-RU" sz="1900" dirty="0"/>
              <a:t> та </a:t>
            </a:r>
            <a:r>
              <a:rPr lang="ru-RU" sz="1900" dirty="0" err="1"/>
              <a:t>видалення</a:t>
            </a:r>
            <a:r>
              <a:rPr lang="ru-RU" sz="1900" dirty="0"/>
              <a:t> </a:t>
            </a:r>
            <a:r>
              <a:rPr lang="ru-RU" sz="1900" dirty="0" err="1"/>
              <a:t>відходів</a:t>
            </a:r>
            <a:r>
              <a:rPr lang="uk-UA" sz="1900" dirty="0"/>
              <a:t>, укладаються договори операції для кожного виду відходів.</a:t>
            </a:r>
          </a:p>
          <a:p>
            <a:pPr marL="177800" lvl="1" indent="-177800">
              <a:buFont typeface="Wingdings" panose="05000000000000000000" pitchFamily="2" charset="2"/>
              <a:buChar char="Ø"/>
            </a:pPr>
            <a:r>
              <a:rPr lang="uk-UA" sz="1900" dirty="0"/>
              <a:t>Витрати на охорону та раціональне використання вод. Плануються заходи на дотримання умов дозволів на спеціальне водокористування, запобігання забруднення підземних вод, здійснення щоквартального контролю якості підземних вод. </a:t>
            </a:r>
          </a:p>
          <a:p>
            <a:pPr marL="0" indent="0">
              <a:buNone/>
            </a:pPr>
            <a:r>
              <a:rPr lang="uk-UA" sz="1900" b="1" dirty="0"/>
              <a:t>Інші послуги з обслуговування діяльності (код ________ ).</a:t>
            </a:r>
          </a:p>
          <a:p>
            <a:pPr>
              <a:buFont typeface="Wingdings" panose="05000000000000000000" pitchFamily="2" charset="2"/>
              <a:buChar char="Ø"/>
            </a:pPr>
            <a:r>
              <a:rPr lang="uk-UA" sz="1900" dirty="0"/>
              <a:t>Плануються природоохоронні заходи з метою зменшення негативного впливу виробничої діяльності на навколишнє середовище:</a:t>
            </a:r>
          </a:p>
          <a:p>
            <a:pPr>
              <a:buFont typeface="Wingdings" panose="05000000000000000000" pitchFamily="2" charset="2"/>
              <a:buChar char="Ø"/>
            </a:pPr>
            <a:r>
              <a:rPr lang="uk-UA" sz="1900" dirty="0"/>
              <a:t>Лабораторно-інструментальні дослідження викидів забруднюючих речовин у атмосферне повітря (умови дотримання дозволів), </a:t>
            </a:r>
          </a:p>
          <a:p>
            <a:pPr>
              <a:buFont typeface="Wingdings" panose="05000000000000000000" pitchFamily="2" charset="2"/>
              <a:buChar char="Ø"/>
            </a:pPr>
            <a:r>
              <a:rPr lang="uk-UA" sz="1900" dirty="0"/>
              <a:t>лабораторні дослідження місць тимчасового зберігання відходів, </a:t>
            </a:r>
          </a:p>
          <a:p>
            <a:pPr>
              <a:buFont typeface="Wingdings" panose="05000000000000000000" pitchFamily="2" charset="2"/>
              <a:buChar char="Ø"/>
            </a:pPr>
            <a:r>
              <a:rPr lang="uk-UA" sz="1900" dirty="0"/>
              <a:t>виконання робіт з якісної та кількісної оцінки відходів, </a:t>
            </a:r>
          </a:p>
          <a:p>
            <a:pPr>
              <a:buFont typeface="Wingdings" panose="05000000000000000000" pitchFamily="2" charset="2"/>
              <a:buChar char="Ø"/>
            </a:pPr>
            <a:r>
              <a:rPr lang="uk-UA" sz="1900" dirty="0"/>
              <a:t>охорону зелених насаджень, озеленення території тощо.</a:t>
            </a:r>
          </a:p>
          <a:p>
            <a:pPr>
              <a:buFont typeface="Wingdings" panose="05000000000000000000" pitchFamily="2" charset="2"/>
              <a:buChar char="Ø"/>
            </a:pPr>
            <a:endParaRPr lang="uk-UA" sz="2000" dirty="0"/>
          </a:p>
        </p:txBody>
      </p:sp>
    </p:spTree>
    <p:extLst>
      <p:ext uri="{BB962C8B-B14F-4D97-AF65-F5344CB8AC3E}">
        <p14:creationId xmlns:p14="http://schemas.microsoft.com/office/powerpoint/2010/main" val="3752526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351693" y="284163"/>
            <a:ext cx="11535508" cy="6454775"/>
          </a:xfrm>
        </p:spPr>
        <p:txBody>
          <a:bodyPr/>
          <a:lstStyle/>
          <a:p>
            <a:pPr lvl="0" algn="just"/>
            <a:r>
              <a:rPr lang="uk-UA" b="1" i="1" dirty="0"/>
              <a:t>Інвестиційні витрати</a:t>
            </a:r>
            <a:endParaRPr lang="uk-UA" dirty="0"/>
          </a:p>
          <a:p>
            <a:pPr algn="just"/>
            <a:r>
              <a:rPr lang="uk-UA" dirty="0"/>
              <a:t>Плануються витрати на закупівлю і встановлення пилогазоочисного обладнання (наприклад - для </a:t>
            </a:r>
            <a:r>
              <a:rPr lang="uk-UA" dirty="0" err="1"/>
              <a:t>котелень</a:t>
            </a:r>
            <a:r>
              <a:rPr lang="uk-UA" dirty="0"/>
              <a:t> на твердому паливі).</a:t>
            </a:r>
          </a:p>
          <a:p>
            <a:pPr algn="just"/>
            <a:r>
              <a:rPr lang="uk-UA" dirty="0"/>
              <a:t>Підставою для включення витрат до проекту Плану є вимоги законодавства щодо здійснення господарської діяльності у сфері охорони атмосферного повітря з метою зменшення викидів у атмосферне повітря забруднюючих речовин  від твердопаливних </a:t>
            </a:r>
            <a:r>
              <a:rPr lang="uk-UA" dirty="0" err="1"/>
              <a:t>котелень</a:t>
            </a:r>
            <a:r>
              <a:rPr lang="uk-UA" dirty="0"/>
              <a:t>, визначені Законами України “Про охорону навколишнього природного середовища” (стаття 44), “Про охорону атмосферного повітря” (стаття 10, 29).</a:t>
            </a:r>
          </a:p>
        </p:txBody>
      </p:sp>
    </p:spTree>
    <p:extLst>
      <p:ext uri="{BB962C8B-B14F-4D97-AF65-F5344CB8AC3E}">
        <p14:creationId xmlns:p14="http://schemas.microsoft.com/office/powerpoint/2010/main" val="415960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idx="1"/>
            <p:extLst>
              <p:ext uri="{D42A27DB-BD31-4B8C-83A1-F6EECF244321}">
                <p14:modId xmlns:p14="http://schemas.microsoft.com/office/powerpoint/2010/main" val="3250636896"/>
              </p:ext>
            </p:extLst>
          </p:nvPr>
        </p:nvGraphicFramePr>
        <p:xfrm>
          <a:off x="-1" y="-5"/>
          <a:ext cx="12192000" cy="6858004"/>
        </p:xfrm>
        <a:graphic>
          <a:graphicData uri="http://schemas.openxmlformats.org/drawingml/2006/table">
            <a:tbl>
              <a:tblPr firstRow="1" firstCol="1" bandRow="1">
                <a:tableStyleId>{5C22544A-7EE6-4342-B048-85BDC9FD1C3A}</a:tableStyleId>
              </a:tblPr>
              <a:tblGrid>
                <a:gridCol w="792480">
                  <a:extLst>
                    <a:ext uri="{9D8B030D-6E8A-4147-A177-3AD203B41FA5}">
                      <a16:colId xmlns:a16="http://schemas.microsoft.com/office/drawing/2014/main" val="2628218057"/>
                    </a:ext>
                  </a:extLst>
                </a:gridCol>
                <a:gridCol w="1789785">
                  <a:extLst>
                    <a:ext uri="{9D8B030D-6E8A-4147-A177-3AD203B41FA5}">
                      <a16:colId xmlns:a16="http://schemas.microsoft.com/office/drawing/2014/main" val="4093841332"/>
                    </a:ext>
                  </a:extLst>
                </a:gridCol>
                <a:gridCol w="948538">
                  <a:extLst>
                    <a:ext uri="{9D8B030D-6E8A-4147-A177-3AD203B41FA5}">
                      <a16:colId xmlns:a16="http://schemas.microsoft.com/office/drawing/2014/main" val="1768627368"/>
                    </a:ext>
                  </a:extLst>
                </a:gridCol>
                <a:gridCol w="626669">
                  <a:extLst>
                    <a:ext uri="{9D8B030D-6E8A-4147-A177-3AD203B41FA5}">
                      <a16:colId xmlns:a16="http://schemas.microsoft.com/office/drawing/2014/main" val="2952178566"/>
                    </a:ext>
                  </a:extLst>
                </a:gridCol>
                <a:gridCol w="1124101">
                  <a:extLst>
                    <a:ext uri="{9D8B030D-6E8A-4147-A177-3AD203B41FA5}">
                      <a16:colId xmlns:a16="http://schemas.microsoft.com/office/drawing/2014/main" val="3777626119"/>
                    </a:ext>
                  </a:extLst>
                </a:gridCol>
                <a:gridCol w="128521">
                  <a:extLst>
                    <a:ext uri="{9D8B030D-6E8A-4147-A177-3AD203B41FA5}">
                      <a16:colId xmlns:a16="http://schemas.microsoft.com/office/drawing/2014/main" val="2326336933"/>
                    </a:ext>
                  </a:extLst>
                </a:gridCol>
                <a:gridCol w="843686">
                  <a:extLst>
                    <a:ext uri="{9D8B030D-6E8A-4147-A177-3AD203B41FA5}">
                      <a16:colId xmlns:a16="http://schemas.microsoft.com/office/drawing/2014/main" val="2128415172"/>
                    </a:ext>
                  </a:extLst>
                </a:gridCol>
                <a:gridCol w="897328">
                  <a:extLst>
                    <a:ext uri="{9D8B030D-6E8A-4147-A177-3AD203B41FA5}">
                      <a16:colId xmlns:a16="http://schemas.microsoft.com/office/drawing/2014/main" val="575594506"/>
                    </a:ext>
                  </a:extLst>
                </a:gridCol>
                <a:gridCol w="916840">
                  <a:extLst>
                    <a:ext uri="{9D8B030D-6E8A-4147-A177-3AD203B41FA5}">
                      <a16:colId xmlns:a16="http://schemas.microsoft.com/office/drawing/2014/main" val="2121791888"/>
                    </a:ext>
                  </a:extLst>
                </a:gridCol>
                <a:gridCol w="916840">
                  <a:extLst>
                    <a:ext uri="{9D8B030D-6E8A-4147-A177-3AD203B41FA5}">
                      <a16:colId xmlns:a16="http://schemas.microsoft.com/office/drawing/2014/main" val="79848818"/>
                    </a:ext>
                  </a:extLst>
                </a:gridCol>
                <a:gridCol w="1182625">
                  <a:extLst>
                    <a:ext uri="{9D8B030D-6E8A-4147-A177-3AD203B41FA5}">
                      <a16:colId xmlns:a16="http://schemas.microsoft.com/office/drawing/2014/main" val="344791951"/>
                    </a:ext>
                  </a:extLst>
                </a:gridCol>
                <a:gridCol w="1180186">
                  <a:extLst>
                    <a:ext uri="{9D8B030D-6E8A-4147-A177-3AD203B41FA5}">
                      <a16:colId xmlns:a16="http://schemas.microsoft.com/office/drawing/2014/main" val="3126241066"/>
                    </a:ext>
                  </a:extLst>
                </a:gridCol>
                <a:gridCol w="844401">
                  <a:extLst>
                    <a:ext uri="{9D8B030D-6E8A-4147-A177-3AD203B41FA5}">
                      <a16:colId xmlns:a16="http://schemas.microsoft.com/office/drawing/2014/main" val="1575107440"/>
                    </a:ext>
                  </a:extLst>
                </a:gridCol>
              </a:tblGrid>
              <a:tr h="377141">
                <a:tc rowSpan="3">
                  <a:txBody>
                    <a:bodyPr/>
                    <a:lstStyle/>
                    <a:p>
                      <a:pPr algn="ctr">
                        <a:spcAft>
                          <a:spcPts val="0"/>
                        </a:spcAft>
                      </a:pPr>
                      <a:r>
                        <a:rPr lang="uk-UA" sz="1600" dirty="0">
                          <a:solidFill>
                            <a:schemeClr val="tx1"/>
                          </a:solidFill>
                          <a:effectLst/>
                        </a:rPr>
                        <a:t>№</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rowSpan="3">
                  <a:txBody>
                    <a:bodyPr/>
                    <a:lstStyle/>
                    <a:p>
                      <a:pPr algn="ctr">
                        <a:spcAft>
                          <a:spcPts val="0"/>
                        </a:spcAft>
                      </a:pPr>
                      <a:r>
                        <a:rPr lang="uk-UA" sz="1600" dirty="0">
                          <a:solidFill>
                            <a:schemeClr val="tx1"/>
                          </a:solidFill>
                          <a:effectLst/>
                        </a:rPr>
                        <a:t>Найменування заходів, адреса</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rowSpan="3">
                  <a:txBody>
                    <a:bodyPr/>
                    <a:lstStyle/>
                    <a:p>
                      <a:pPr algn="ctr">
                        <a:spcAft>
                          <a:spcPts val="0"/>
                        </a:spcAft>
                      </a:pPr>
                      <a:r>
                        <a:rPr lang="uk-UA" sz="1600" dirty="0">
                          <a:solidFill>
                            <a:schemeClr val="tx1"/>
                          </a:solidFill>
                          <a:effectLst/>
                        </a:rPr>
                        <a:t>Підстава для включення</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gridSpan="7">
                  <a:txBody>
                    <a:bodyPr/>
                    <a:lstStyle/>
                    <a:p>
                      <a:pPr algn="ctr">
                        <a:spcAft>
                          <a:spcPts val="0"/>
                        </a:spcAft>
                      </a:pPr>
                      <a:r>
                        <a:rPr lang="uk-UA" sz="1600">
                          <a:solidFill>
                            <a:schemeClr val="tx1"/>
                          </a:solidFill>
                          <a:effectLst/>
                        </a:rPr>
                        <a:t>Обсяги фінансування</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rowSpan="3">
                  <a:txBody>
                    <a:bodyPr/>
                    <a:lstStyle/>
                    <a:p>
                      <a:pPr algn="ctr">
                        <a:spcAft>
                          <a:spcPts val="0"/>
                        </a:spcAft>
                      </a:pPr>
                      <a:r>
                        <a:rPr lang="uk-UA" sz="1600">
                          <a:solidFill>
                            <a:schemeClr val="tx1"/>
                          </a:solidFill>
                          <a:effectLst/>
                        </a:rPr>
                        <a:t>Очікуваний результат</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rowSpan="3">
                  <a:txBody>
                    <a:bodyPr/>
                    <a:lstStyle/>
                    <a:p>
                      <a:pPr algn="ctr">
                        <a:spcAft>
                          <a:spcPts val="0"/>
                        </a:spcAft>
                      </a:pPr>
                      <a:r>
                        <a:rPr lang="uk-UA" sz="1600">
                          <a:solidFill>
                            <a:schemeClr val="tx1"/>
                          </a:solidFill>
                          <a:effectLst/>
                        </a:rPr>
                        <a:t>Термін виконання</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rowSpan="3">
                  <a:txBody>
                    <a:bodyPr/>
                    <a:lstStyle/>
                    <a:p>
                      <a:pPr algn="ctr">
                        <a:spcAft>
                          <a:spcPts val="0"/>
                        </a:spcAft>
                      </a:pPr>
                      <a:r>
                        <a:rPr lang="uk-UA" sz="1600">
                          <a:solidFill>
                            <a:schemeClr val="tx1"/>
                          </a:solidFill>
                          <a:effectLst/>
                        </a:rPr>
                        <a:t>Індикатори виконання</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2270494575"/>
                  </a:ext>
                </a:extLst>
              </a:tr>
              <a:tr h="862040">
                <a:tc vMerge="1">
                  <a:txBody>
                    <a:bodyPr/>
                    <a:lstStyle/>
                    <a:p>
                      <a:endParaRPr lang="uk-UA"/>
                    </a:p>
                  </a:txBody>
                  <a:tcPr/>
                </a:tc>
                <a:tc vMerge="1">
                  <a:txBody>
                    <a:bodyPr/>
                    <a:lstStyle/>
                    <a:p>
                      <a:endParaRPr lang="uk-UA"/>
                    </a:p>
                  </a:txBody>
                  <a:tcPr/>
                </a:tc>
                <a:tc vMerge="1">
                  <a:txBody>
                    <a:bodyPr/>
                    <a:lstStyle/>
                    <a:p>
                      <a:endParaRPr lang="uk-UA"/>
                    </a:p>
                  </a:txBody>
                  <a:tcPr/>
                </a:tc>
                <a:tc rowSpan="2">
                  <a:txBody>
                    <a:bodyPr/>
                    <a:lstStyle/>
                    <a:p>
                      <a:pPr algn="ctr">
                        <a:spcAft>
                          <a:spcPts val="0"/>
                        </a:spcAft>
                      </a:pPr>
                      <a:r>
                        <a:rPr lang="uk-UA" sz="1600" dirty="0">
                          <a:solidFill>
                            <a:schemeClr val="tx1"/>
                          </a:solidFill>
                          <a:effectLst/>
                        </a:rPr>
                        <a:t>Код витрат</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rowSpan="2" gridSpan="2">
                  <a:txBody>
                    <a:bodyPr/>
                    <a:lstStyle/>
                    <a:p>
                      <a:pPr algn="ctr">
                        <a:spcAft>
                          <a:spcPts val="0"/>
                        </a:spcAft>
                      </a:pPr>
                      <a:r>
                        <a:rPr lang="uk-UA" sz="1600" dirty="0">
                          <a:solidFill>
                            <a:schemeClr val="tx1"/>
                          </a:solidFill>
                          <a:effectLst/>
                        </a:rPr>
                        <a:t>Необхідні </a:t>
                      </a:r>
                    </a:p>
                    <a:p>
                      <a:pPr algn="ctr">
                        <a:spcAft>
                          <a:spcPts val="0"/>
                        </a:spcAft>
                      </a:pPr>
                      <a:r>
                        <a:rPr lang="uk-UA" sz="1600" dirty="0">
                          <a:solidFill>
                            <a:schemeClr val="tx1"/>
                          </a:solidFill>
                          <a:effectLst/>
                        </a:rPr>
                        <a:t>кошти,</a:t>
                      </a:r>
                    </a:p>
                    <a:p>
                      <a:pPr algn="ctr">
                        <a:spcAft>
                          <a:spcPts val="0"/>
                        </a:spcAft>
                      </a:pPr>
                      <a:r>
                        <a:rPr lang="uk-UA" sz="1600" dirty="0">
                          <a:solidFill>
                            <a:schemeClr val="tx1"/>
                          </a:solidFill>
                          <a:effectLst/>
                        </a:rPr>
                        <a:t>тис. грн.</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rowSpan="2" hMerge="1">
                  <a:txBody>
                    <a:bodyPr/>
                    <a:lstStyle/>
                    <a:p>
                      <a:endParaRPr lang="uk-UA"/>
                    </a:p>
                  </a:txBody>
                  <a:tcPr/>
                </a:tc>
                <a:tc>
                  <a:txBody>
                    <a:bodyPr/>
                    <a:lstStyle/>
                    <a:p>
                      <a:pPr algn="ctr">
                        <a:spcAft>
                          <a:spcPts val="0"/>
                        </a:spcAft>
                      </a:pPr>
                      <a:r>
                        <a:rPr lang="uk-UA" sz="1600" dirty="0">
                          <a:solidFill>
                            <a:schemeClr val="tx1"/>
                          </a:solidFill>
                          <a:effectLst/>
                        </a:rPr>
                        <a:t>І квартал</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ІІ квартал</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ІІІ квартал</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ІV квартал</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vMerge="1">
                  <a:txBody>
                    <a:bodyPr/>
                    <a:lstStyle/>
                    <a:p>
                      <a:endParaRPr lang="uk-UA"/>
                    </a:p>
                  </a:txBody>
                  <a:tcPr/>
                </a:tc>
                <a:tc vMerge="1">
                  <a:txBody>
                    <a:bodyPr/>
                    <a:lstStyle/>
                    <a:p>
                      <a:endParaRPr lang="uk-UA"/>
                    </a:p>
                  </a:txBody>
                  <a:tcPr/>
                </a:tc>
                <a:tc vMerge="1">
                  <a:txBody>
                    <a:bodyPr/>
                    <a:lstStyle/>
                    <a:p>
                      <a:endParaRPr lang="uk-UA"/>
                    </a:p>
                  </a:txBody>
                  <a:tcPr/>
                </a:tc>
                <a:extLst>
                  <a:ext uri="{0D108BD9-81ED-4DB2-BD59-A6C34878D82A}">
                    <a16:rowId xmlns:a16="http://schemas.microsoft.com/office/drawing/2014/main" val="1607075757"/>
                  </a:ext>
                </a:extLst>
              </a:tr>
              <a:tr h="862040">
                <a:tc vMerge="1">
                  <a:txBody>
                    <a:bodyPr/>
                    <a:lstStyle/>
                    <a:p>
                      <a:endParaRPr lang="uk-UA"/>
                    </a:p>
                  </a:txBody>
                  <a:tcPr/>
                </a:tc>
                <a:tc vMerge="1">
                  <a:txBody>
                    <a:bodyPr/>
                    <a:lstStyle/>
                    <a:p>
                      <a:endParaRPr lang="uk-UA"/>
                    </a:p>
                  </a:txBody>
                  <a:tcPr/>
                </a:tc>
                <a:tc vMerge="1">
                  <a:txBody>
                    <a:bodyPr/>
                    <a:lstStyle/>
                    <a:p>
                      <a:endParaRPr lang="uk-UA"/>
                    </a:p>
                  </a:txBody>
                  <a:tcPr/>
                </a:tc>
                <a:tc vMerge="1">
                  <a:txBody>
                    <a:bodyPr/>
                    <a:lstStyle/>
                    <a:p>
                      <a:endParaRPr lang="uk-UA"/>
                    </a:p>
                  </a:txBody>
                  <a:tcPr/>
                </a:tc>
                <a:tc gridSpan="2" vMerge="1">
                  <a:txBody>
                    <a:bodyPr/>
                    <a:lstStyle/>
                    <a:p>
                      <a:endParaRPr lang="uk-UA"/>
                    </a:p>
                  </a:txBody>
                  <a:tcPr/>
                </a:tc>
                <a:tc hMerge="1" vMerge="1">
                  <a:txBody>
                    <a:bodyPr/>
                    <a:lstStyle/>
                    <a:p>
                      <a:endParaRPr lang="uk-UA"/>
                    </a:p>
                  </a:txBody>
                  <a:tcPr/>
                </a:tc>
                <a:tc>
                  <a:txBody>
                    <a:bodyPr/>
                    <a:lstStyle/>
                    <a:p>
                      <a:pPr algn="ctr">
                        <a:spcAft>
                          <a:spcPts val="0"/>
                        </a:spcAft>
                      </a:pPr>
                      <a:r>
                        <a:rPr lang="uk-UA" sz="1600">
                          <a:solidFill>
                            <a:schemeClr val="tx1"/>
                          </a:solidFill>
                          <a:effectLst/>
                        </a:rPr>
                        <a:t>План,</a:t>
                      </a:r>
                    </a:p>
                    <a:p>
                      <a:pPr algn="ctr">
                        <a:spcAft>
                          <a:spcPts val="0"/>
                        </a:spcAft>
                      </a:pPr>
                      <a:r>
                        <a:rPr lang="uk-UA" sz="1600">
                          <a:solidFill>
                            <a:schemeClr val="tx1"/>
                          </a:solidFill>
                          <a:effectLst/>
                        </a:rPr>
                        <a:t>тис. грн</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План,</a:t>
                      </a:r>
                    </a:p>
                    <a:p>
                      <a:pPr algn="ctr">
                        <a:spcAft>
                          <a:spcPts val="0"/>
                        </a:spcAft>
                      </a:pPr>
                      <a:r>
                        <a:rPr lang="uk-UA" sz="1600">
                          <a:solidFill>
                            <a:schemeClr val="tx1"/>
                          </a:solidFill>
                          <a:effectLst/>
                        </a:rPr>
                        <a:t>тис. грн</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План,</a:t>
                      </a:r>
                    </a:p>
                    <a:p>
                      <a:pPr algn="ctr">
                        <a:spcAft>
                          <a:spcPts val="0"/>
                        </a:spcAft>
                      </a:pPr>
                      <a:r>
                        <a:rPr lang="uk-UA" sz="1600">
                          <a:solidFill>
                            <a:schemeClr val="tx1"/>
                          </a:solidFill>
                          <a:effectLst/>
                        </a:rPr>
                        <a:t>тис. грн</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План,</a:t>
                      </a:r>
                    </a:p>
                    <a:p>
                      <a:pPr algn="ctr">
                        <a:spcAft>
                          <a:spcPts val="0"/>
                        </a:spcAft>
                      </a:pPr>
                      <a:r>
                        <a:rPr lang="uk-UA" sz="1600" dirty="0">
                          <a:solidFill>
                            <a:schemeClr val="tx1"/>
                          </a:solidFill>
                          <a:effectLst/>
                        </a:rPr>
                        <a:t>тис. </a:t>
                      </a:r>
                      <a:r>
                        <a:rPr lang="uk-UA" sz="1600" dirty="0" err="1">
                          <a:solidFill>
                            <a:schemeClr val="tx1"/>
                          </a:solidFill>
                          <a:effectLst/>
                        </a:rPr>
                        <a:t>грн</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vMerge="1">
                  <a:txBody>
                    <a:bodyPr/>
                    <a:lstStyle/>
                    <a:p>
                      <a:endParaRPr lang="uk-UA"/>
                    </a:p>
                  </a:txBody>
                  <a:tcPr/>
                </a:tc>
                <a:tc vMerge="1">
                  <a:txBody>
                    <a:bodyPr/>
                    <a:lstStyle/>
                    <a:p>
                      <a:endParaRPr lang="uk-UA"/>
                    </a:p>
                  </a:txBody>
                  <a:tcPr/>
                </a:tc>
                <a:tc vMerge="1">
                  <a:txBody>
                    <a:bodyPr/>
                    <a:lstStyle/>
                    <a:p>
                      <a:endParaRPr lang="uk-UA"/>
                    </a:p>
                  </a:txBody>
                  <a:tcPr/>
                </a:tc>
                <a:extLst>
                  <a:ext uri="{0D108BD9-81ED-4DB2-BD59-A6C34878D82A}">
                    <a16:rowId xmlns:a16="http://schemas.microsoft.com/office/drawing/2014/main" val="1094434155"/>
                  </a:ext>
                </a:extLst>
              </a:tr>
              <a:tr h="403483">
                <a:tc>
                  <a:txBody>
                    <a:bodyPr/>
                    <a:lstStyle/>
                    <a:p>
                      <a:pPr algn="ctr">
                        <a:spcAft>
                          <a:spcPts val="0"/>
                        </a:spcAft>
                      </a:pPr>
                      <a:r>
                        <a:rPr lang="uk-UA" sz="1600">
                          <a:solidFill>
                            <a:schemeClr val="tx1"/>
                          </a:solidFill>
                          <a:effectLst/>
                        </a:rPr>
                        <a:t>1</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2</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3</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4</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gridSpan="2">
                  <a:txBody>
                    <a:bodyPr/>
                    <a:lstStyle/>
                    <a:p>
                      <a:pPr algn="ctr">
                        <a:spcAft>
                          <a:spcPts val="0"/>
                        </a:spcAft>
                      </a:pPr>
                      <a:r>
                        <a:rPr lang="uk-UA" sz="1600">
                          <a:solidFill>
                            <a:schemeClr val="tx1"/>
                          </a:solidFill>
                          <a:effectLst/>
                        </a:rPr>
                        <a:t>5</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a:txBody>
                    <a:bodyPr/>
                    <a:lstStyle/>
                    <a:p>
                      <a:pPr algn="ctr">
                        <a:spcAft>
                          <a:spcPts val="0"/>
                        </a:spcAft>
                      </a:pPr>
                      <a:r>
                        <a:rPr lang="uk-UA" sz="1600">
                          <a:solidFill>
                            <a:schemeClr val="tx1"/>
                          </a:solidFill>
                          <a:effectLst/>
                        </a:rPr>
                        <a:t>6</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7</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8</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9</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10</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11</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12</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456271733"/>
                  </a:ext>
                </a:extLst>
              </a:tr>
              <a:tr h="362775">
                <a:tc gridSpan="13">
                  <a:txBody>
                    <a:bodyPr/>
                    <a:lstStyle/>
                    <a:p>
                      <a:pPr marL="342900" lvl="0" indent="-342900" algn="ctr">
                        <a:spcAft>
                          <a:spcPts val="0"/>
                        </a:spcAft>
                        <a:buFont typeface="+mj-lt"/>
                        <a:buAutoNum type="arabicPeriod"/>
                      </a:pPr>
                      <a:r>
                        <a:rPr lang="uk-UA" sz="1600" dirty="0">
                          <a:solidFill>
                            <a:schemeClr val="tx1"/>
                          </a:solidFill>
                          <a:effectLst/>
                        </a:rPr>
                        <a:t>Організаційні заходи</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339909761"/>
                  </a:ext>
                </a:extLst>
              </a:tr>
              <a:tr h="362775">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gridSpan="2">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 </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2255994273"/>
                  </a:ext>
                </a:extLst>
              </a:tr>
              <a:tr h="362775">
                <a:tc gridSpan="13">
                  <a:txBody>
                    <a:bodyPr/>
                    <a:lstStyle/>
                    <a:p>
                      <a:pPr algn="ctr">
                        <a:spcAft>
                          <a:spcPts val="0"/>
                        </a:spcAft>
                      </a:pPr>
                      <a:r>
                        <a:rPr lang="uk-UA" sz="1600" dirty="0">
                          <a:solidFill>
                            <a:schemeClr val="tx1"/>
                          </a:solidFill>
                          <a:effectLst/>
                        </a:rPr>
                        <a:t>2. Заходи щодо охорони атмосферного повітря</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2833211142"/>
                  </a:ext>
                </a:extLst>
              </a:tr>
              <a:tr h="362775">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gridSpan="2">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 </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153323865"/>
                  </a:ext>
                </a:extLst>
              </a:tr>
              <a:tr h="362775">
                <a:tc gridSpan="13">
                  <a:txBody>
                    <a:bodyPr/>
                    <a:lstStyle/>
                    <a:p>
                      <a:pPr algn="ctr">
                        <a:spcAft>
                          <a:spcPts val="0"/>
                        </a:spcAft>
                      </a:pPr>
                      <a:r>
                        <a:rPr lang="uk-UA" sz="1600" dirty="0">
                          <a:solidFill>
                            <a:schemeClr val="tx1"/>
                          </a:solidFill>
                          <a:effectLst/>
                        </a:rPr>
                        <a:t>3. Заходи щодо управління відходами</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2882595207"/>
                  </a:ext>
                </a:extLst>
              </a:tr>
              <a:tr h="362775">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gridSpan="2">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a:txBody>
                    <a:bodyPr/>
                    <a:lstStyle/>
                    <a:p>
                      <a:pPr algn="ctr">
                        <a:spcAft>
                          <a:spcPts val="0"/>
                        </a:spcAft>
                      </a:pPr>
                      <a:r>
                        <a:rPr lang="uk-UA" sz="1600" dirty="0">
                          <a:solidFill>
                            <a:schemeClr val="tx1"/>
                          </a:solidFill>
                          <a:effectLst/>
                        </a:rPr>
                        <a:t> </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 </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838893398"/>
                  </a:ext>
                </a:extLst>
              </a:tr>
              <a:tr h="362775">
                <a:tc gridSpan="13">
                  <a:txBody>
                    <a:bodyPr/>
                    <a:lstStyle/>
                    <a:p>
                      <a:pPr algn="ctr">
                        <a:spcAft>
                          <a:spcPts val="0"/>
                        </a:spcAft>
                      </a:pPr>
                      <a:r>
                        <a:rPr lang="uk-UA" sz="1600" dirty="0">
                          <a:solidFill>
                            <a:schemeClr val="tx1"/>
                          </a:solidFill>
                          <a:effectLst/>
                        </a:rPr>
                        <a:t>4. Заходи щодо охорони водних ресурсів</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434052716"/>
                  </a:ext>
                </a:extLst>
              </a:tr>
              <a:tr h="362775">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gridSpan="2">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 </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2558763027"/>
                  </a:ext>
                </a:extLst>
              </a:tr>
              <a:tr h="362775">
                <a:tc gridSpan="13">
                  <a:txBody>
                    <a:bodyPr/>
                    <a:lstStyle/>
                    <a:p>
                      <a:pPr algn="ctr">
                        <a:spcAft>
                          <a:spcPts val="0"/>
                        </a:spcAft>
                      </a:pPr>
                      <a:r>
                        <a:rPr lang="uk-UA" sz="1600" dirty="0">
                          <a:solidFill>
                            <a:schemeClr val="tx1"/>
                          </a:solidFill>
                          <a:effectLst/>
                        </a:rPr>
                        <a:t>5. Заходи щодо охорони земельних ресурсів</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3631556468"/>
                  </a:ext>
                </a:extLst>
              </a:tr>
              <a:tr h="362775">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gridSpan="2">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 </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 </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 </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 </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2222856742"/>
                  </a:ext>
                </a:extLst>
              </a:tr>
              <a:tr h="362775">
                <a:tc gridSpan="13">
                  <a:txBody>
                    <a:bodyPr/>
                    <a:lstStyle/>
                    <a:p>
                      <a:pPr algn="ctr">
                        <a:spcAft>
                          <a:spcPts val="0"/>
                        </a:spcAft>
                      </a:pPr>
                      <a:r>
                        <a:rPr lang="uk-UA" sz="1600" dirty="0">
                          <a:solidFill>
                            <a:schemeClr val="tx1"/>
                          </a:solidFill>
                          <a:effectLst/>
                        </a:rPr>
                        <a:t>6. Заходи щодо охорони зелених насаджень</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2377487891"/>
                  </a:ext>
                </a:extLst>
              </a:tr>
              <a:tr h="362775">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gridSpan="2">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hMerge="1">
                  <a:txBody>
                    <a:bodyPr/>
                    <a:lstStyle/>
                    <a:p>
                      <a:endParaRPr lang="uk-UA"/>
                    </a:p>
                  </a:txBody>
                  <a:tcP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a:solidFill>
                            <a:schemeClr val="tx1"/>
                          </a:solidFill>
                          <a:effectLst/>
                        </a:rPr>
                        <a:t> </a:t>
                      </a:r>
                      <a:endParaRPr lang="uk-UA" sz="160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tc>
                  <a:txBody>
                    <a:bodyPr/>
                    <a:lstStyle/>
                    <a:p>
                      <a:pPr algn="ctr">
                        <a:spcAft>
                          <a:spcPts val="0"/>
                        </a:spcAft>
                      </a:pPr>
                      <a:r>
                        <a:rPr lang="uk-UA" sz="1600" dirty="0">
                          <a:solidFill>
                            <a:schemeClr val="tx1"/>
                          </a:solidFill>
                          <a:effectLst/>
                        </a:rPr>
                        <a:t> </a:t>
                      </a:r>
                      <a:endParaRPr lang="uk-UA" sz="1600" dirty="0">
                        <a:solidFill>
                          <a:schemeClr val="tx1"/>
                        </a:solidFill>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758499294"/>
                  </a:ext>
                </a:extLst>
              </a:tr>
            </a:tbl>
          </a:graphicData>
        </a:graphic>
      </p:graphicFrame>
    </p:spTree>
    <p:extLst>
      <p:ext uri="{BB962C8B-B14F-4D97-AF65-F5344CB8AC3E}">
        <p14:creationId xmlns:p14="http://schemas.microsoft.com/office/powerpoint/2010/main" val="788833102"/>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2952</TotalTime>
  <Words>1587</Words>
  <Application>Microsoft Office PowerPoint</Application>
  <PresentationFormat>Широкий екран</PresentationFormat>
  <Paragraphs>186</Paragraphs>
  <Slides>10</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10</vt:i4>
      </vt:variant>
    </vt:vector>
  </HeadingPairs>
  <TitlesOfParts>
    <vt:vector size="16" baseType="lpstr">
      <vt:lpstr>Arial</vt:lpstr>
      <vt:lpstr>Times New Roman</vt:lpstr>
      <vt:lpstr>Trebuchet MS</vt:lpstr>
      <vt:lpstr>Wingdings</vt:lpstr>
      <vt:lpstr>Wingdings 3</vt:lpstr>
      <vt:lpstr>Аспект</vt:lpstr>
      <vt:lpstr>Організація роботи у сфері екологічної безпеки на підприємстві</vt:lpstr>
      <vt:lpstr>Планування роботи у сфері екологічної безпеки на підприємстві</vt:lpstr>
      <vt:lpstr>Здійснення внутрішнього нагляду(контролю) за дотриманням природоохоронного законодавства </vt:lpstr>
      <vt:lpstr>Презентація PowerPoint</vt:lpstr>
      <vt:lpstr>Створення комісій з екологічної безпеки</vt:lpstr>
      <vt:lpstr>Презентація PowerPoint</vt:lpstr>
      <vt:lpstr>Презентація PowerPoint</vt:lpstr>
      <vt:lpstr>Презентація PowerPoint</vt:lpstr>
      <vt:lpstr>Презентація PowerPoint</vt:lpstr>
      <vt:lpstr>Презентація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Щербина Валентин Михайлович</dc:creator>
  <cp:lastModifiedBy>Valentyn Shcherbyna</cp:lastModifiedBy>
  <cp:revision>147</cp:revision>
  <dcterms:created xsi:type="dcterms:W3CDTF">2019-02-26T13:05:41Z</dcterms:created>
  <dcterms:modified xsi:type="dcterms:W3CDTF">2025-11-10T16:12:11Z</dcterms:modified>
</cp:coreProperties>
</file>